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71" r:id="rId3"/>
    <p:sldId id="279" r:id="rId4"/>
    <p:sldId id="278" r:id="rId5"/>
    <p:sldId id="272" r:id="rId6"/>
    <p:sldId id="263" r:id="rId7"/>
    <p:sldId id="264" r:id="rId8"/>
    <p:sldId id="262" r:id="rId9"/>
    <p:sldId id="274" r:id="rId10"/>
    <p:sldId id="275" r:id="rId11"/>
    <p:sldId id="261" r:id="rId12"/>
    <p:sldId id="259" r:id="rId13"/>
    <p:sldId id="268" r:id="rId14"/>
    <p:sldId id="266" r:id="rId15"/>
    <p:sldId id="265" r:id="rId16"/>
    <p:sldId id="269" r:id="rId17"/>
    <p:sldId id="267" r:id="rId18"/>
    <p:sldId id="270" r:id="rId19"/>
    <p:sldId id="276" r:id="rId20"/>
  </p:sldIdLst>
  <p:sldSz cx="9648825" cy="7200900"/>
  <p:notesSz cx="6888163" cy="10020300"/>
  <p:defaultTextStyle>
    <a:defPPr>
      <a:defRPr lang="de-DE"/>
    </a:defPPr>
    <a:lvl1pPr algn="l" rtl="0" eaLnBrk="0" fontAlgn="base" hangingPunct="0">
      <a:spcBef>
        <a:spcPct val="0"/>
      </a:spcBef>
      <a:spcAft>
        <a:spcPct val="0"/>
      </a:spcAft>
      <a:defRPr sz="1200" kern="1200">
        <a:solidFill>
          <a:schemeClr val="tx1"/>
        </a:solidFill>
        <a:latin typeface="Arial" charset="0"/>
        <a:ea typeface="+mn-ea"/>
        <a:cs typeface="+mn-cs"/>
      </a:defRPr>
    </a:lvl1pPr>
    <a:lvl2pPr marL="457200" algn="l" rtl="0" eaLnBrk="0" fontAlgn="base" hangingPunct="0">
      <a:spcBef>
        <a:spcPct val="0"/>
      </a:spcBef>
      <a:spcAft>
        <a:spcPct val="0"/>
      </a:spcAft>
      <a:defRPr sz="1200" kern="1200">
        <a:solidFill>
          <a:schemeClr val="tx1"/>
        </a:solidFill>
        <a:latin typeface="Arial" charset="0"/>
        <a:ea typeface="+mn-ea"/>
        <a:cs typeface="+mn-cs"/>
      </a:defRPr>
    </a:lvl2pPr>
    <a:lvl3pPr marL="914400" algn="l" rtl="0" eaLnBrk="0" fontAlgn="base" hangingPunct="0">
      <a:spcBef>
        <a:spcPct val="0"/>
      </a:spcBef>
      <a:spcAft>
        <a:spcPct val="0"/>
      </a:spcAft>
      <a:defRPr sz="1200" kern="1200">
        <a:solidFill>
          <a:schemeClr val="tx1"/>
        </a:solidFill>
        <a:latin typeface="Arial" charset="0"/>
        <a:ea typeface="+mn-ea"/>
        <a:cs typeface="+mn-cs"/>
      </a:defRPr>
    </a:lvl3pPr>
    <a:lvl4pPr marL="1371600" algn="l" rtl="0" eaLnBrk="0" fontAlgn="base" hangingPunct="0">
      <a:spcBef>
        <a:spcPct val="0"/>
      </a:spcBef>
      <a:spcAft>
        <a:spcPct val="0"/>
      </a:spcAft>
      <a:defRPr sz="1200" kern="1200">
        <a:solidFill>
          <a:schemeClr val="tx1"/>
        </a:solidFill>
        <a:latin typeface="Arial" charset="0"/>
        <a:ea typeface="+mn-ea"/>
        <a:cs typeface="+mn-cs"/>
      </a:defRPr>
    </a:lvl4pPr>
    <a:lvl5pPr marL="1828800" algn="l" rtl="0" eaLnBrk="0" fontAlgn="base" hangingPunct="0">
      <a:spcBef>
        <a:spcPct val="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Arial" charset="0"/>
        <a:ea typeface="+mn-ea"/>
        <a:cs typeface="+mn-cs"/>
      </a:defRPr>
    </a:lvl6pPr>
    <a:lvl7pPr marL="2743200" algn="l" defTabSz="914400" rtl="0" eaLnBrk="1" latinLnBrk="0" hangingPunct="1">
      <a:defRPr sz="1200" kern="1200">
        <a:solidFill>
          <a:schemeClr val="tx1"/>
        </a:solidFill>
        <a:latin typeface="Arial" charset="0"/>
        <a:ea typeface="+mn-ea"/>
        <a:cs typeface="+mn-cs"/>
      </a:defRPr>
    </a:lvl7pPr>
    <a:lvl8pPr marL="3200400" algn="l" defTabSz="914400" rtl="0" eaLnBrk="1" latinLnBrk="0" hangingPunct="1">
      <a:defRPr sz="1200" kern="1200">
        <a:solidFill>
          <a:schemeClr val="tx1"/>
        </a:solidFill>
        <a:latin typeface="Arial" charset="0"/>
        <a:ea typeface="+mn-ea"/>
        <a:cs typeface="+mn-cs"/>
      </a:defRPr>
    </a:lvl8pPr>
    <a:lvl9pPr marL="3657600" algn="l" defTabSz="914400" rtl="0" eaLnBrk="1" latinLnBrk="0" hangingPunct="1">
      <a:defRPr sz="12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268">
          <p15:clr>
            <a:srgbClr val="A4A3A4"/>
          </p15:clr>
        </p15:guide>
        <p15:guide id="2" pos="3040">
          <p15:clr>
            <a:srgbClr val="A4A3A4"/>
          </p15:clr>
        </p15:guide>
      </p15:sldGuideLst>
    </p:ext>
    <p:ext uri="{2D200454-40CA-4A62-9FC3-DE9A4176ACB9}">
      <p15:notesGuideLst xmlns:p15="http://schemas.microsoft.com/office/powerpoint/2012/main" xmlns="">
        <p15:guide id="1" orient="horz" pos="3157">
          <p15:clr>
            <a:srgbClr val="A4A3A4"/>
          </p15:clr>
        </p15:guide>
        <p15:guide id="2" pos="216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5D"/>
    <a:srgbClr val="FFFF3F"/>
    <a:srgbClr val="F79646"/>
    <a:srgbClr val="8064A2"/>
    <a:srgbClr val="494529"/>
    <a:srgbClr val="C0504D"/>
    <a:srgbClr val="9BBB59"/>
    <a:srgbClr val="A9FF53"/>
    <a:srgbClr val="99FF33"/>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09" autoAdjust="0"/>
    <p:restoredTop sz="98083" autoAdjust="0"/>
  </p:normalViewPr>
  <p:slideViewPr>
    <p:cSldViewPr>
      <p:cViewPr varScale="1">
        <p:scale>
          <a:sx n="86" d="100"/>
          <a:sy n="86" d="100"/>
        </p:scale>
        <p:origin x="-1356" y="-78"/>
      </p:cViewPr>
      <p:guideLst>
        <p:guide orient="horz" pos="2268"/>
        <p:guide pos="30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0" d="100"/>
          <a:sy n="50" d="100"/>
        </p:scale>
        <p:origin x="-1902" y="-90"/>
      </p:cViewPr>
      <p:guideLst>
        <p:guide orient="horz" pos="3157"/>
        <p:guide pos="216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microsoft.com/office/2007/relationships/hdphoto" Target="../media/hdphoto1.wdp"/><Relationship Id="rId1" Type="http://schemas.openxmlformats.org/officeDocument/2006/relationships/image" Target="../media/image2.png"/></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1"/>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mtClean="0">
                <a:latin typeface="Arial" panose="020B0604020202020204" pitchFamily="34" charset="0"/>
              </a:defRPr>
            </a:lvl1pPr>
          </a:lstStyle>
          <a:p>
            <a:pPr>
              <a:defRPr/>
            </a:pPr>
            <a:endParaRPr lang="de-DE"/>
          </a:p>
        </p:txBody>
      </p:sp>
      <p:sp>
        <p:nvSpPr>
          <p:cNvPr id="74755" name="Rectangle 3"/>
          <p:cNvSpPr>
            <a:spLocks noGrp="1" noChangeArrowheads="1"/>
          </p:cNvSpPr>
          <p:nvPr>
            <p:ph type="dt" sz="quarter" idx="1"/>
          </p:nvPr>
        </p:nvSpPr>
        <p:spPr bwMode="auto">
          <a:xfrm>
            <a:off x="3902075" y="1"/>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mtClean="0">
                <a:latin typeface="Arial" panose="020B0604020202020204" pitchFamily="34" charset="0"/>
              </a:defRPr>
            </a:lvl1pPr>
          </a:lstStyle>
          <a:p>
            <a:pPr>
              <a:defRPr/>
            </a:pPr>
            <a:endParaRPr lang="de-DE"/>
          </a:p>
        </p:txBody>
      </p:sp>
      <p:sp>
        <p:nvSpPr>
          <p:cNvPr id="74756" name="Rectangle 4"/>
          <p:cNvSpPr>
            <a:spLocks noGrp="1" noChangeArrowheads="1"/>
          </p:cNvSpPr>
          <p:nvPr>
            <p:ph type="ftr" sz="quarter" idx="2"/>
          </p:nvPr>
        </p:nvSpPr>
        <p:spPr bwMode="auto">
          <a:xfrm>
            <a:off x="0" y="9517063"/>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mtClean="0">
                <a:latin typeface="Arial" panose="020B0604020202020204" pitchFamily="34" charset="0"/>
              </a:defRPr>
            </a:lvl1pPr>
          </a:lstStyle>
          <a:p>
            <a:pPr>
              <a:defRPr/>
            </a:pPr>
            <a:endParaRPr lang="de-DE"/>
          </a:p>
        </p:txBody>
      </p:sp>
      <p:sp>
        <p:nvSpPr>
          <p:cNvPr id="74757" name="Rectangle 5"/>
          <p:cNvSpPr>
            <a:spLocks noGrp="1" noChangeArrowheads="1"/>
          </p:cNvSpPr>
          <p:nvPr>
            <p:ph type="sldNum" sz="quarter" idx="3"/>
          </p:nvPr>
        </p:nvSpPr>
        <p:spPr bwMode="auto">
          <a:xfrm>
            <a:off x="3902075" y="9517063"/>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a:lvl1pPr>
          </a:lstStyle>
          <a:p>
            <a:fld id="{1B2D9FA0-DD72-460D-93DE-328791EEC713}" type="slidenum">
              <a:rPr lang="de-DE"/>
              <a:pPr/>
              <a:t>‹Nr.›</a:t>
            </a:fld>
            <a:endParaRPr lang="de-DE"/>
          </a:p>
        </p:txBody>
      </p:sp>
    </p:spTree>
    <p:extLst>
      <p:ext uri="{BB962C8B-B14F-4D97-AF65-F5344CB8AC3E}">
        <p14:creationId xmlns:p14="http://schemas.microsoft.com/office/powerpoint/2010/main" val="8500222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16" tIns="48308" rIns="96616" bIns="48308" numCol="1" anchor="t" anchorCtr="0" compatLnSpc="1">
            <a:prstTxWarp prst="textNoShape">
              <a:avLst/>
            </a:prstTxWarp>
          </a:bodyPr>
          <a:lstStyle>
            <a:lvl1pPr defTabSz="966788" eaLnBrk="1" hangingPunct="1">
              <a:defRPr sz="1300" smtClean="0">
                <a:latin typeface="Arial" panose="020B0604020202020204" pitchFamily="34" charset="0"/>
              </a:defRPr>
            </a:lvl1pPr>
          </a:lstStyle>
          <a:p>
            <a:pPr>
              <a:defRPr/>
            </a:pPr>
            <a:endParaRPr lang="de-DE"/>
          </a:p>
        </p:txBody>
      </p:sp>
      <p:sp>
        <p:nvSpPr>
          <p:cNvPr id="4099" name="Rectangle 3"/>
          <p:cNvSpPr>
            <a:spLocks noGrp="1" noChangeArrowheads="1"/>
          </p:cNvSpPr>
          <p:nvPr>
            <p:ph type="dt" idx="1"/>
          </p:nvPr>
        </p:nvSpPr>
        <p:spPr bwMode="auto">
          <a:xfrm>
            <a:off x="3902075" y="1"/>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16" tIns="48308" rIns="96616" bIns="48308" numCol="1" anchor="t" anchorCtr="0" compatLnSpc="1">
            <a:prstTxWarp prst="textNoShape">
              <a:avLst/>
            </a:prstTxWarp>
          </a:bodyPr>
          <a:lstStyle>
            <a:lvl1pPr algn="r" defTabSz="966788" eaLnBrk="1" hangingPunct="1">
              <a:defRPr sz="1300" smtClean="0">
                <a:latin typeface="Arial" panose="020B0604020202020204" pitchFamily="34" charset="0"/>
              </a:defRPr>
            </a:lvl1pPr>
          </a:lstStyle>
          <a:p>
            <a:pPr>
              <a:defRPr/>
            </a:pPr>
            <a:endParaRPr lang="de-DE"/>
          </a:p>
        </p:txBody>
      </p:sp>
      <p:sp>
        <p:nvSpPr>
          <p:cNvPr id="2052" name="Rectangle 4"/>
          <p:cNvSpPr>
            <a:spLocks noGrp="1" noRot="1" noChangeAspect="1" noChangeArrowheads="1" noTextEdit="1"/>
          </p:cNvSpPr>
          <p:nvPr>
            <p:ph type="sldImg" idx="2"/>
          </p:nvPr>
        </p:nvSpPr>
        <p:spPr bwMode="auto">
          <a:xfrm>
            <a:off x="928688" y="750888"/>
            <a:ext cx="5032375" cy="375761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8976" y="4759325"/>
            <a:ext cx="5510213" cy="4510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16" tIns="48308" rIns="96616" bIns="48308" numCol="1" anchor="t" anchorCtr="0" compatLnSpc="1">
            <a:prstTxWarp prst="textNoShape">
              <a:avLst/>
            </a:prstTxWarp>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4102" name="Rectangle 6"/>
          <p:cNvSpPr>
            <a:spLocks noGrp="1" noChangeArrowheads="1"/>
          </p:cNvSpPr>
          <p:nvPr>
            <p:ph type="ftr" sz="quarter" idx="4"/>
          </p:nvPr>
        </p:nvSpPr>
        <p:spPr bwMode="auto">
          <a:xfrm>
            <a:off x="0" y="9517063"/>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16" tIns="48308" rIns="96616" bIns="48308" numCol="1" anchor="b" anchorCtr="0" compatLnSpc="1">
            <a:prstTxWarp prst="textNoShape">
              <a:avLst/>
            </a:prstTxWarp>
          </a:bodyPr>
          <a:lstStyle>
            <a:lvl1pPr defTabSz="966788" eaLnBrk="1" hangingPunct="1">
              <a:defRPr sz="1300" smtClean="0">
                <a:latin typeface="Arial" panose="020B0604020202020204" pitchFamily="34" charset="0"/>
              </a:defRPr>
            </a:lvl1pPr>
          </a:lstStyle>
          <a:p>
            <a:pPr>
              <a:defRPr/>
            </a:pPr>
            <a:endParaRPr lang="de-DE"/>
          </a:p>
        </p:txBody>
      </p:sp>
      <p:sp>
        <p:nvSpPr>
          <p:cNvPr id="4103" name="Rectangle 7"/>
          <p:cNvSpPr>
            <a:spLocks noGrp="1" noChangeArrowheads="1"/>
          </p:cNvSpPr>
          <p:nvPr>
            <p:ph type="sldNum" sz="quarter" idx="5"/>
          </p:nvPr>
        </p:nvSpPr>
        <p:spPr bwMode="auto">
          <a:xfrm>
            <a:off x="3902075" y="9517063"/>
            <a:ext cx="2984500" cy="50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16" tIns="48308" rIns="96616" bIns="48308" numCol="1" anchor="b" anchorCtr="0" compatLnSpc="1">
            <a:prstTxWarp prst="textNoShape">
              <a:avLst/>
            </a:prstTxWarp>
          </a:bodyPr>
          <a:lstStyle>
            <a:lvl1pPr algn="r" defTabSz="966788" eaLnBrk="1" hangingPunct="1">
              <a:defRPr sz="1300"/>
            </a:lvl1pPr>
          </a:lstStyle>
          <a:p>
            <a:fld id="{1C745A5B-961A-4929-A1CE-CE92D5247E1D}" type="slidenum">
              <a:rPr lang="de-DE"/>
              <a:pPr/>
              <a:t>‹Nr.›</a:t>
            </a:fld>
            <a:endParaRPr lang="de-DE"/>
          </a:p>
        </p:txBody>
      </p:sp>
    </p:spTree>
    <p:extLst>
      <p:ext uri="{BB962C8B-B14F-4D97-AF65-F5344CB8AC3E}">
        <p14:creationId xmlns:p14="http://schemas.microsoft.com/office/powerpoint/2010/main" val="19117058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defTabSz="966788">
              <a:defRPr sz="1200">
                <a:solidFill>
                  <a:schemeClr val="tx1"/>
                </a:solidFill>
                <a:latin typeface="Arial" charset="0"/>
              </a:defRPr>
            </a:lvl1pPr>
            <a:lvl2pPr marL="742950" indent="-285750" defTabSz="966788">
              <a:defRPr sz="1200">
                <a:solidFill>
                  <a:schemeClr val="tx1"/>
                </a:solidFill>
                <a:latin typeface="Arial" charset="0"/>
              </a:defRPr>
            </a:lvl2pPr>
            <a:lvl3pPr marL="1143000" indent="-228600" defTabSz="966788">
              <a:defRPr sz="1200">
                <a:solidFill>
                  <a:schemeClr val="tx1"/>
                </a:solidFill>
                <a:latin typeface="Arial" charset="0"/>
              </a:defRPr>
            </a:lvl3pPr>
            <a:lvl4pPr marL="1600200" indent="-228600" defTabSz="966788">
              <a:defRPr sz="1200">
                <a:solidFill>
                  <a:schemeClr val="tx1"/>
                </a:solidFill>
                <a:latin typeface="Arial" charset="0"/>
              </a:defRPr>
            </a:lvl4pPr>
            <a:lvl5pPr marL="2057400" indent="-228600" defTabSz="966788">
              <a:defRPr sz="1200">
                <a:solidFill>
                  <a:schemeClr val="tx1"/>
                </a:solidFill>
                <a:latin typeface="Arial" charset="0"/>
              </a:defRPr>
            </a:lvl5pPr>
            <a:lvl6pPr marL="2514600" indent="-228600" defTabSz="966788" eaLnBrk="0" fontAlgn="base" hangingPunct="0">
              <a:spcBef>
                <a:spcPct val="0"/>
              </a:spcBef>
              <a:spcAft>
                <a:spcPct val="0"/>
              </a:spcAft>
              <a:defRPr sz="1200">
                <a:solidFill>
                  <a:schemeClr val="tx1"/>
                </a:solidFill>
                <a:latin typeface="Arial" charset="0"/>
              </a:defRPr>
            </a:lvl6pPr>
            <a:lvl7pPr marL="2971800" indent="-228600" defTabSz="966788" eaLnBrk="0" fontAlgn="base" hangingPunct="0">
              <a:spcBef>
                <a:spcPct val="0"/>
              </a:spcBef>
              <a:spcAft>
                <a:spcPct val="0"/>
              </a:spcAft>
              <a:defRPr sz="1200">
                <a:solidFill>
                  <a:schemeClr val="tx1"/>
                </a:solidFill>
                <a:latin typeface="Arial" charset="0"/>
              </a:defRPr>
            </a:lvl7pPr>
            <a:lvl8pPr marL="3429000" indent="-228600" defTabSz="966788" eaLnBrk="0" fontAlgn="base" hangingPunct="0">
              <a:spcBef>
                <a:spcPct val="0"/>
              </a:spcBef>
              <a:spcAft>
                <a:spcPct val="0"/>
              </a:spcAft>
              <a:defRPr sz="1200">
                <a:solidFill>
                  <a:schemeClr val="tx1"/>
                </a:solidFill>
                <a:latin typeface="Arial" charset="0"/>
              </a:defRPr>
            </a:lvl8pPr>
            <a:lvl9pPr marL="3886200" indent="-228600" defTabSz="966788" eaLnBrk="0" fontAlgn="base" hangingPunct="0">
              <a:spcBef>
                <a:spcPct val="0"/>
              </a:spcBef>
              <a:spcAft>
                <a:spcPct val="0"/>
              </a:spcAft>
              <a:defRPr sz="1200">
                <a:solidFill>
                  <a:schemeClr val="tx1"/>
                </a:solidFill>
                <a:latin typeface="Arial" charset="0"/>
              </a:defRPr>
            </a:lvl9pPr>
          </a:lstStyle>
          <a:p>
            <a:fld id="{434801FC-BA56-43DC-8003-7D5C0F42DF95}" type="slidenum">
              <a:rPr lang="de-DE" sz="1300"/>
              <a:pPr/>
              <a:t>1</a:t>
            </a:fld>
            <a:endParaRPr lang="de-DE" sz="1300" dirty="0"/>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endParaRPr lang="de-DE" dirty="0" smtClean="0">
              <a:latin typeface="Arial" charset="0"/>
            </a:endParaRPr>
          </a:p>
        </p:txBody>
      </p:sp>
    </p:spTree>
    <p:extLst>
      <p:ext uri="{BB962C8B-B14F-4D97-AF65-F5344CB8AC3E}">
        <p14:creationId xmlns:p14="http://schemas.microsoft.com/office/powerpoint/2010/main" val="25964405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1C745A5B-961A-4929-A1CE-CE92D5247E1D}" type="slidenum">
              <a:rPr lang="de-DE" smtClean="0"/>
              <a:pPr/>
              <a:t>2</a:t>
            </a:fld>
            <a:endParaRPr lang="de-DE" dirty="0"/>
          </a:p>
        </p:txBody>
      </p:sp>
    </p:spTree>
    <p:extLst>
      <p:ext uri="{BB962C8B-B14F-4D97-AF65-F5344CB8AC3E}">
        <p14:creationId xmlns:p14="http://schemas.microsoft.com/office/powerpoint/2010/main" val="3072990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206500" y="1177925"/>
            <a:ext cx="7235825" cy="250825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206500" y="3781425"/>
            <a:ext cx="7235825" cy="173990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Rectangle 4"/>
          <p:cNvSpPr>
            <a:spLocks noGrp="1" noChangeArrowheads="1"/>
          </p:cNvSpPr>
          <p:nvPr>
            <p:ph type="dt" sz="half" idx="10"/>
          </p:nvPr>
        </p:nvSpPr>
        <p:spPr>
          <a:ln/>
        </p:spPr>
        <p:txBody>
          <a:bodyPr/>
          <a:lstStyle>
            <a:lvl1pPr>
              <a:defRPr/>
            </a:lvl1pPr>
          </a:lstStyle>
          <a:p>
            <a:pPr>
              <a:defRPr/>
            </a:pPr>
            <a:fld id="{EAB654B4-B31D-40E6-A0C5-B5C9657CA3FA}" type="datetime1">
              <a:rPr lang="de-DE"/>
              <a:pPr>
                <a:defRPr/>
              </a:pPr>
              <a:t>14.04.2014</a:t>
            </a:fld>
            <a:endParaRPr lang="de-DE"/>
          </a:p>
        </p:txBody>
      </p:sp>
      <p:sp>
        <p:nvSpPr>
          <p:cNvPr id="5" name="Rectangle 5"/>
          <p:cNvSpPr>
            <a:spLocks noGrp="1" noChangeArrowheads="1"/>
          </p:cNvSpPr>
          <p:nvPr>
            <p:ph type="ftr" sz="quarter" idx="11"/>
          </p:nvPr>
        </p:nvSpPr>
        <p:spPr>
          <a:ln/>
        </p:spPr>
        <p:txBody>
          <a:bodyPr/>
          <a:lstStyle>
            <a:lvl1pPr>
              <a:defRPr/>
            </a:lvl1pPr>
          </a:lstStyle>
          <a:p>
            <a:pPr>
              <a:defRPr/>
            </a:pPr>
            <a:r>
              <a:rPr lang="de-DE"/>
              <a:t>Meyer/Ortmann/Schnabel/Seim/Ziehr</a:t>
            </a:r>
          </a:p>
        </p:txBody>
      </p:sp>
      <p:sp>
        <p:nvSpPr>
          <p:cNvPr id="6" name="Rectangle 6"/>
          <p:cNvSpPr>
            <a:spLocks noGrp="1" noChangeArrowheads="1"/>
          </p:cNvSpPr>
          <p:nvPr>
            <p:ph type="sldNum" sz="quarter" idx="12"/>
          </p:nvPr>
        </p:nvSpPr>
        <p:spPr>
          <a:ln/>
        </p:spPr>
        <p:txBody>
          <a:bodyPr/>
          <a:lstStyle>
            <a:lvl1pPr>
              <a:defRPr/>
            </a:lvl1pPr>
          </a:lstStyle>
          <a:p>
            <a:fld id="{597D4921-1BB9-48B7-97DD-153D514798B1}" type="slidenum">
              <a:rPr lang="de-DE"/>
              <a:pPr/>
              <a:t>‹Nr.›</a:t>
            </a:fld>
            <a:endParaRPr lang="de-DE"/>
          </a:p>
        </p:txBody>
      </p:sp>
    </p:spTree>
    <p:extLst>
      <p:ext uri="{BB962C8B-B14F-4D97-AF65-F5344CB8AC3E}">
        <p14:creationId xmlns:p14="http://schemas.microsoft.com/office/powerpoint/2010/main" val="3268539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fld id="{D97EBAE9-246F-4B6F-A691-F3BF626504F9}" type="datetime1">
              <a:rPr lang="de-DE"/>
              <a:pPr>
                <a:defRPr/>
              </a:pPr>
              <a:t>14.04.2014</a:t>
            </a:fld>
            <a:endParaRPr lang="de-DE"/>
          </a:p>
        </p:txBody>
      </p:sp>
      <p:sp>
        <p:nvSpPr>
          <p:cNvPr id="5" name="Rectangle 5"/>
          <p:cNvSpPr>
            <a:spLocks noGrp="1" noChangeArrowheads="1"/>
          </p:cNvSpPr>
          <p:nvPr>
            <p:ph type="ftr" sz="quarter" idx="11"/>
          </p:nvPr>
        </p:nvSpPr>
        <p:spPr>
          <a:ln/>
        </p:spPr>
        <p:txBody>
          <a:bodyPr/>
          <a:lstStyle>
            <a:lvl1pPr>
              <a:defRPr/>
            </a:lvl1pPr>
          </a:lstStyle>
          <a:p>
            <a:pPr>
              <a:defRPr/>
            </a:pPr>
            <a:r>
              <a:rPr lang="de-DE"/>
              <a:t>Meyer/Ortmann/Schnabel/Seim/Ziehr</a:t>
            </a:r>
          </a:p>
        </p:txBody>
      </p:sp>
      <p:sp>
        <p:nvSpPr>
          <p:cNvPr id="6" name="Rectangle 6"/>
          <p:cNvSpPr>
            <a:spLocks noGrp="1" noChangeArrowheads="1"/>
          </p:cNvSpPr>
          <p:nvPr>
            <p:ph type="sldNum" sz="quarter" idx="12"/>
          </p:nvPr>
        </p:nvSpPr>
        <p:spPr>
          <a:ln/>
        </p:spPr>
        <p:txBody>
          <a:bodyPr/>
          <a:lstStyle>
            <a:lvl1pPr>
              <a:defRPr/>
            </a:lvl1pPr>
          </a:lstStyle>
          <a:p>
            <a:fld id="{1E5967FD-748F-4AA3-9080-DBFB379C056E}" type="slidenum">
              <a:rPr lang="de-DE"/>
              <a:pPr/>
              <a:t>‹Nr.›</a:t>
            </a:fld>
            <a:endParaRPr lang="de-DE"/>
          </a:p>
        </p:txBody>
      </p:sp>
    </p:spTree>
    <p:extLst>
      <p:ext uri="{BB962C8B-B14F-4D97-AF65-F5344CB8AC3E}">
        <p14:creationId xmlns:p14="http://schemas.microsoft.com/office/powerpoint/2010/main" val="828846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996113" y="288925"/>
            <a:ext cx="2171700" cy="61436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81013" y="288925"/>
            <a:ext cx="6362700" cy="61436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fld id="{3B88F7D4-9A9C-45B8-9F04-C825A54294DE}" type="datetime1">
              <a:rPr lang="de-DE"/>
              <a:pPr>
                <a:defRPr/>
              </a:pPr>
              <a:t>14.04.2014</a:t>
            </a:fld>
            <a:endParaRPr lang="de-DE"/>
          </a:p>
        </p:txBody>
      </p:sp>
      <p:sp>
        <p:nvSpPr>
          <p:cNvPr id="5" name="Rectangle 5"/>
          <p:cNvSpPr>
            <a:spLocks noGrp="1" noChangeArrowheads="1"/>
          </p:cNvSpPr>
          <p:nvPr>
            <p:ph type="ftr" sz="quarter" idx="11"/>
          </p:nvPr>
        </p:nvSpPr>
        <p:spPr>
          <a:ln/>
        </p:spPr>
        <p:txBody>
          <a:bodyPr/>
          <a:lstStyle>
            <a:lvl1pPr>
              <a:defRPr/>
            </a:lvl1pPr>
          </a:lstStyle>
          <a:p>
            <a:pPr>
              <a:defRPr/>
            </a:pPr>
            <a:r>
              <a:rPr lang="de-DE"/>
              <a:t>Meyer/Ortmann/Schnabel/Seim/Ziehr</a:t>
            </a:r>
          </a:p>
        </p:txBody>
      </p:sp>
      <p:sp>
        <p:nvSpPr>
          <p:cNvPr id="6" name="Rectangle 6"/>
          <p:cNvSpPr>
            <a:spLocks noGrp="1" noChangeArrowheads="1"/>
          </p:cNvSpPr>
          <p:nvPr>
            <p:ph type="sldNum" sz="quarter" idx="12"/>
          </p:nvPr>
        </p:nvSpPr>
        <p:spPr>
          <a:ln/>
        </p:spPr>
        <p:txBody>
          <a:bodyPr/>
          <a:lstStyle>
            <a:lvl1pPr>
              <a:defRPr/>
            </a:lvl1pPr>
          </a:lstStyle>
          <a:p>
            <a:fld id="{68AE1804-C926-46A8-A9E8-EAD62D86DC04}" type="slidenum">
              <a:rPr lang="de-DE"/>
              <a:pPr/>
              <a:t>‹Nr.›</a:t>
            </a:fld>
            <a:endParaRPr lang="de-DE"/>
          </a:p>
        </p:txBody>
      </p:sp>
    </p:spTree>
    <p:extLst>
      <p:ext uri="{BB962C8B-B14F-4D97-AF65-F5344CB8AC3E}">
        <p14:creationId xmlns:p14="http://schemas.microsoft.com/office/powerpoint/2010/main" val="39675818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el, Text und 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81013" y="288925"/>
            <a:ext cx="8686800" cy="1200150"/>
          </a:xfrm>
        </p:spPr>
        <p:txBody>
          <a:bodyPr/>
          <a:lstStyle/>
          <a:p>
            <a:r>
              <a:rPr lang="de-DE" smtClean="0"/>
              <a:t>Titelmasterformat durch Klicken bearbeiten</a:t>
            </a:r>
            <a:endParaRPr lang="de-DE"/>
          </a:p>
        </p:txBody>
      </p:sp>
      <p:sp>
        <p:nvSpPr>
          <p:cNvPr id="3" name="Textplatzhalter 2"/>
          <p:cNvSpPr>
            <a:spLocks noGrp="1"/>
          </p:cNvSpPr>
          <p:nvPr>
            <p:ph type="body" sz="half" idx="1"/>
          </p:nvPr>
        </p:nvSpPr>
        <p:spPr>
          <a:xfrm>
            <a:off x="481013" y="1679575"/>
            <a:ext cx="4267200" cy="4752975"/>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quarter" idx="2"/>
          </p:nvPr>
        </p:nvSpPr>
        <p:spPr>
          <a:xfrm>
            <a:off x="4900613" y="1679575"/>
            <a:ext cx="4267200" cy="2300288"/>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Inhaltsplatzhalter 4"/>
          <p:cNvSpPr>
            <a:spLocks noGrp="1"/>
          </p:cNvSpPr>
          <p:nvPr>
            <p:ph sz="quarter" idx="3"/>
          </p:nvPr>
        </p:nvSpPr>
        <p:spPr>
          <a:xfrm>
            <a:off x="4900613" y="4132263"/>
            <a:ext cx="4267200" cy="2300287"/>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Rectangle 4"/>
          <p:cNvSpPr>
            <a:spLocks noGrp="1" noChangeArrowheads="1"/>
          </p:cNvSpPr>
          <p:nvPr>
            <p:ph type="dt" sz="half" idx="10"/>
          </p:nvPr>
        </p:nvSpPr>
        <p:spPr>
          <a:ln/>
        </p:spPr>
        <p:txBody>
          <a:bodyPr/>
          <a:lstStyle>
            <a:lvl1pPr>
              <a:defRPr/>
            </a:lvl1pPr>
          </a:lstStyle>
          <a:p>
            <a:pPr>
              <a:defRPr/>
            </a:pPr>
            <a:fld id="{8EA6E129-7E2E-453F-A9F1-D5256E4FAEAF}" type="datetime1">
              <a:rPr lang="de-DE"/>
              <a:pPr>
                <a:defRPr/>
              </a:pPr>
              <a:t>14.04.2014</a:t>
            </a:fld>
            <a:endParaRPr lang="de-DE"/>
          </a:p>
        </p:txBody>
      </p:sp>
      <p:sp>
        <p:nvSpPr>
          <p:cNvPr id="7" name="Rectangle 5"/>
          <p:cNvSpPr>
            <a:spLocks noGrp="1" noChangeArrowheads="1"/>
          </p:cNvSpPr>
          <p:nvPr>
            <p:ph type="ftr" sz="quarter" idx="11"/>
          </p:nvPr>
        </p:nvSpPr>
        <p:spPr>
          <a:ln/>
        </p:spPr>
        <p:txBody>
          <a:bodyPr/>
          <a:lstStyle>
            <a:lvl1pPr>
              <a:defRPr/>
            </a:lvl1pPr>
          </a:lstStyle>
          <a:p>
            <a:pPr>
              <a:defRPr/>
            </a:pPr>
            <a:r>
              <a:rPr lang="de-DE"/>
              <a:t>Meyer/Ortmann/Schnabel/Seim/Ziehr</a:t>
            </a:r>
          </a:p>
        </p:txBody>
      </p:sp>
      <p:sp>
        <p:nvSpPr>
          <p:cNvPr id="8" name="Rectangle 6"/>
          <p:cNvSpPr>
            <a:spLocks noGrp="1" noChangeArrowheads="1"/>
          </p:cNvSpPr>
          <p:nvPr>
            <p:ph type="sldNum" sz="quarter" idx="12"/>
          </p:nvPr>
        </p:nvSpPr>
        <p:spPr>
          <a:ln/>
        </p:spPr>
        <p:txBody>
          <a:bodyPr/>
          <a:lstStyle>
            <a:lvl1pPr>
              <a:defRPr/>
            </a:lvl1pPr>
          </a:lstStyle>
          <a:p>
            <a:fld id="{635E0361-26E3-4F47-8FD6-AA6EF97F1994}" type="slidenum">
              <a:rPr lang="de-DE"/>
              <a:pPr/>
              <a:t>‹Nr.›</a:t>
            </a:fld>
            <a:endParaRPr lang="de-DE"/>
          </a:p>
        </p:txBody>
      </p:sp>
    </p:spTree>
    <p:extLst>
      <p:ext uri="{BB962C8B-B14F-4D97-AF65-F5344CB8AC3E}">
        <p14:creationId xmlns:p14="http://schemas.microsoft.com/office/powerpoint/2010/main" val="2189514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fld id="{88BAA6DC-140A-4FFC-8C20-ABEA1B1C8C62}" type="datetime1">
              <a:rPr lang="de-DE"/>
              <a:pPr>
                <a:defRPr/>
              </a:pPr>
              <a:t>14.04.2014</a:t>
            </a:fld>
            <a:endParaRPr lang="de-DE"/>
          </a:p>
        </p:txBody>
      </p:sp>
      <p:sp>
        <p:nvSpPr>
          <p:cNvPr id="5" name="Rectangle 5"/>
          <p:cNvSpPr>
            <a:spLocks noGrp="1" noChangeArrowheads="1"/>
          </p:cNvSpPr>
          <p:nvPr>
            <p:ph type="ftr" sz="quarter" idx="11"/>
          </p:nvPr>
        </p:nvSpPr>
        <p:spPr>
          <a:ln/>
        </p:spPr>
        <p:txBody>
          <a:bodyPr/>
          <a:lstStyle>
            <a:lvl1pPr>
              <a:defRPr/>
            </a:lvl1pPr>
          </a:lstStyle>
          <a:p>
            <a:pPr>
              <a:defRPr/>
            </a:pPr>
            <a:r>
              <a:rPr lang="de-DE"/>
              <a:t>Meyer/Ortmann/Schnabel/Seim/Ziehr</a:t>
            </a:r>
          </a:p>
        </p:txBody>
      </p:sp>
      <p:sp>
        <p:nvSpPr>
          <p:cNvPr id="6" name="Rectangle 6"/>
          <p:cNvSpPr>
            <a:spLocks noGrp="1" noChangeArrowheads="1"/>
          </p:cNvSpPr>
          <p:nvPr>
            <p:ph type="sldNum" sz="quarter" idx="12"/>
          </p:nvPr>
        </p:nvSpPr>
        <p:spPr>
          <a:ln/>
        </p:spPr>
        <p:txBody>
          <a:bodyPr/>
          <a:lstStyle>
            <a:lvl1pPr>
              <a:defRPr/>
            </a:lvl1pPr>
          </a:lstStyle>
          <a:p>
            <a:fld id="{E3DC6DEE-1E38-4503-B5C4-86FE430A0980}" type="slidenum">
              <a:rPr lang="de-DE"/>
              <a:pPr/>
              <a:t>‹Nr.›</a:t>
            </a:fld>
            <a:endParaRPr lang="de-DE"/>
          </a:p>
        </p:txBody>
      </p:sp>
    </p:spTree>
    <p:extLst>
      <p:ext uri="{BB962C8B-B14F-4D97-AF65-F5344CB8AC3E}">
        <p14:creationId xmlns:p14="http://schemas.microsoft.com/office/powerpoint/2010/main" val="2196611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58813" y="1795463"/>
            <a:ext cx="8321675" cy="2995612"/>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658813" y="4819650"/>
            <a:ext cx="8321675" cy="1574800"/>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smtClean="0"/>
              <a:t>Textmasterformat bearbeiten</a:t>
            </a:r>
          </a:p>
        </p:txBody>
      </p:sp>
      <p:sp>
        <p:nvSpPr>
          <p:cNvPr id="4" name="Rectangle 4"/>
          <p:cNvSpPr>
            <a:spLocks noGrp="1" noChangeArrowheads="1"/>
          </p:cNvSpPr>
          <p:nvPr>
            <p:ph type="dt" sz="half" idx="10"/>
          </p:nvPr>
        </p:nvSpPr>
        <p:spPr>
          <a:ln/>
        </p:spPr>
        <p:txBody>
          <a:bodyPr/>
          <a:lstStyle>
            <a:lvl1pPr>
              <a:defRPr/>
            </a:lvl1pPr>
          </a:lstStyle>
          <a:p>
            <a:pPr>
              <a:defRPr/>
            </a:pPr>
            <a:fld id="{E206145F-356B-4826-B44A-3A99655C422C}" type="datetime1">
              <a:rPr lang="de-DE"/>
              <a:pPr>
                <a:defRPr/>
              </a:pPr>
              <a:t>14.04.2014</a:t>
            </a:fld>
            <a:endParaRPr lang="de-DE"/>
          </a:p>
        </p:txBody>
      </p:sp>
      <p:sp>
        <p:nvSpPr>
          <p:cNvPr id="5" name="Rectangle 5"/>
          <p:cNvSpPr>
            <a:spLocks noGrp="1" noChangeArrowheads="1"/>
          </p:cNvSpPr>
          <p:nvPr>
            <p:ph type="ftr" sz="quarter" idx="11"/>
          </p:nvPr>
        </p:nvSpPr>
        <p:spPr>
          <a:ln/>
        </p:spPr>
        <p:txBody>
          <a:bodyPr/>
          <a:lstStyle>
            <a:lvl1pPr>
              <a:defRPr/>
            </a:lvl1pPr>
          </a:lstStyle>
          <a:p>
            <a:pPr>
              <a:defRPr/>
            </a:pPr>
            <a:r>
              <a:rPr lang="de-DE"/>
              <a:t>Meyer/Ortmann/Schnabel/Seim/Ziehr</a:t>
            </a:r>
          </a:p>
        </p:txBody>
      </p:sp>
      <p:sp>
        <p:nvSpPr>
          <p:cNvPr id="6" name="Rectangle 6"/>
          <p:cNvSpPr>
            <a:spLocks noGrp="1" noChangeArrowheads="1"/>
          </p:cNvSpPr>
          <p:nvPr>
            <p:ph type="sldNum" sz="quarter" idx="12"/>
          </p:nvPr>
        </p:nvSpPr>
        <p:spPr>
          <a:ln/>
        </p:spPr>
        <p:txBody>
          <a:bodyPr/>
          <a:lstStyle>
            <a:lvl1pPr>
              <a:defRPr/>
            </a:lvl1pPr>
          </a:lstStyle>
          <a:p>
            <a:fld id="{CA589C40-C525-4066-8DCD-94B9DDDEF8F1}" type="slidenum">
              <a:rPr lang="de-DE"/>
              <a:pPr/>
              <a:t>‹Nr.›</a:t>
            </a:fld>
            <a:endParaRPr lang="de-DE"/>
          </a:p>
        </p:txBody>
      </p:sp>
    </p:spTree>
    <p:extLst>
      <p:ext uri="{BB962C8B-B14F-4D97-AF65-F5344CB8AC3E}">
        <p14:creationId xmlns:p14="http://schemas.microsoft.com/office/powerpoint/2010/main" val="1333728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81013" y="1679575"/>
            <a:ext cx="4267200" cy="4752975"/>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900613" y="1679575"/>
            <a:ext cx="4267200" cy="4752975"/>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fld id="{3B33CE83-38CA-4846-8C47-9255F3C149E0}" type="datetime1">
              <a:rPr lang="de-DE"/>
              <a:pPr>
                <a:defRPr/>
              </a:pPr>
              <a:t>14.04.2014</a:t>
            </a:fld>
            <a:endParaRPr lang="de-DE"/>
          </a:p>
        </p:txBody>
      </p:sp>
      <p:sp>
        <p:nvSpPr>
          <p:cNvPr id="6" name="Rectangle 5"/>
          <p:cNvSpPr>
            <a:spLocks noGrp="1" noChangeArrowheads="1"/>
          </p:cNvSpPr>
          <p:nvPr>
            <p:ph type="ftr" sz="quarter" idx="11"/>
          </p:nvPr>
        </p:nvSpPr>
        <p:spPr>
          <a:ln/>
        </p:spPr>
        <p:txBody>
          <a:bodyPr/>
          <a:lstStyle>
            <a:lvl1pPr>
              <a:defRPr/>
            </a:lvl1pPr>
          </a:lstStyle>
          <a:p>
            <a:pPr>
              <a:defRPr/>
            </a:pPr>
            <a:r>
              <a:rPr lang="de-DE"/>
              <a:t>Meyer/Ortmann/Schnabel/Seim/Ziehr</a:t>
            </a:r>
          </a:p>
        </p:txBody>
      </p:sp>
      <p:sp>
        <p:nvSpPr>
          <p:cNvPr id="7" name="Rectangle 6"/>
          <p:cNvSpPr>
            <a:spLocks noGrp="1" noChangeArrowheads="1"/>
          </p:cNvSpPr>
          <p:nvPr>
            <p:ph type="sldNum" sz="quarter" idx="12"/>
          </p:nvPr>
        </p:nvSpPr>
        <p:spPr>
          <a:ln/>
        </p:spPr>
        <p:txBody>
          <a:bodyPr/>
          <a:lstStyle>
            <a:lvl1pPr>
              <a:defRPr/>
            </a:lvl1pPr>
          </a:lstStyle>
          <a:p>
            <a:fld id="{E2B2A838-CD9B-4AF6-B0CF-BE70FC34C017}" type="slidenum">
              <a:rPr lang="de-DE"/>
              <a:pPr/>
              <a:t>‹Nr.›</a:t>
            </a:fld>
            <a:endParaRPr lang="de-DE"/>
          </a:p>
        </p:txBody>
      </p:sp>
    </p:spTree>
    <p:extLst>
      <p:ext uri="{BB962C8B-B14F-4D97-AF65-F5344CB8AC3E}">
        <p14:creationId xmlns:p14="http://schemas.microsoft.com/office/powerpoint/2010/main" val="3361748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665163" y="384175"/>
            <a:ext cx="8321675" cy="1390650"/>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665163" y="1765300"/>
            <a:ext cx="4081462" cy="8651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665163" y="2630488"/>
            <a:ext cx="4081462" cy="3868737"/>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884738" y="1765300"/>
            <a:ext cx="4102100" cy="8651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884738" y="2630488"/>
            <a:ext cx="4102100" cy="3868737"/>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dt" sz="half" idx="10"/>
          </p:nvPr>
        </p:nvSpPr>
        <p:spPr>
          <a:ln/>
        </p:spPr>
        <p:txBody>
          <a:bodyPr/>
          <a:lstStyle>
            <a:lvl1pPr>
              <a:defRPr/>
            </a:lvl1pPr>
          </a:lstStyle>
          <a:p>
            <a:pPr>
              <a:defRPr/>
            </a:pPr>
            <a:fld id="{CC41D867-B929-4949-8F58-44CA5108C9F5}" type="datetime1">
              <a:rPr lang="de-DE"/>
              <a:pPr>
                <a:defRPr/>
              </a:pPr>
              <a:t>14.04.2014</a:t>
            </a:fld>
            <a:endParaRPr lang="de-DE"/>
          </a:p>
        </p:txBody>
      </p:sp>
      <p:sp>
        <p:nvSpPr>
          <p:cNvPr id="8" name="Rectangle 5"/>
          <p:cNvSpPr>
            <a:spLocks noGrp="1" noChangeArrowheads="1"/>
          </p:cNvSpPr>
          <p:nvPr>
            <p:ph type="ftr" sz="quarter" idx="11"/>
          </p:nvPr>
        </p:nvSpPr>
        <p:spPr>
          <a:ln/>
        </p:spPr>
        <p:txBody>
          <a:bodyPr/>
          <a:lstStyle>
            <a:lvl1pPr>
              <a:defRPr/>
            </a:lvl1pPr>
          </a:lstStyle>
          <a:p>
            <a:pPr>
              <a:defRPr/>
            </a:pPr>
            <a:r>
              <a:rPr lang="de-DE"/>
              <a:t>Meyer/Ortmann/Schnabel/Seim/Ziehr</a:t>
            </a:r>
          </a:p>
        </p:txBody>
      </p:sp>
      <p:sp>
        <p:nvSpPr>
          <p:cNvPr id="9" name="Rectangle 6"/>
          <p:cNvSpPr>
            <a:spLocks noGrp="1" noChangeArrowheads="1"/>
          </p:cNvSpPr>
          <p:nvPr>
            <p:ph type="sldNum" sz="quarter" idx="12"/>
          </p:nvPr>
        </p:nvSpPr>
        <p:spPr>
          <a:ln/>
        </p:spPr>
        <p:txBody>
          <a:bodyPr/>
          <a:lstStyle>
            <a:lvl1pPr>
              <a:defRPr/>
            </a:lvl1pPr>
          </a:lstStyle>
          <a:p>
            <a:fld id="{F0AC2FB8-40AD-4C56-941C-F7D1AD540605}" type="slidenum">
              <a:rPr lang="de-DE"/>
              <a:pPr/>
              <a:t>‹Nr.›</a:t>
            </a:fld>
            <a:endParaRPr lang="de-DE"/>
          </a:p>
        </p:txBody>
      </p:sp>
    </p:spTree>
    <p:extLst>
      <p:ext uri="{BB962C8B-B14F-4D97-AF65-F5344CB8AC3E}">
        <p14:creationId xmlns:p14="http://schemas.microsoft.com/office/powerpoint/2010/main" val="1754934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
          <p:cNvSpPr>
            <a:spLocks noGrp="1" noChangeArrowheads="1"/>
          </p:cNvSpPr>
          <p:nvPr>
            <p:ph type="dt" sz="half" idx="10"/>
          </p:nvPr>
        </p:nvSpPr>
        <p:spPr>
          <a:ln/>
        </p:spPr>
        <p:txBody>
          <a:bodyPr/>
          <a:lstStyle>
            <a:lvl1pPr>
              <a:defRPr/>
            </a:lvl1pPr>
          </a:lstStyle>
          <a:p>
            <a:pPr>
              <a:defRPr/>
            </a:pPr>
            <a:fld id="{387EDA57-8C08-48D2-A814-38CD34E1A2C0}" type="datetime1">
              <a:rPr lang="de-DE"/>
              <a:pPr>
                <a:defRPr/>
              </a:pPr>
              <a:t>14.04.2014</a:t>
            </a:fld>
            <a:endParaRPr lang="de-DE"/>
          </a:p>
        </p:txBody>
      </p:sp>
      <p:sp>
        <p:nvSpPr>
          <p:cNvPr id="4" name="Rectangle 5"/>
          <p:cNvSpPr>
            <a:spLocks noGrp="1" noChangeArrowheads="1"/>
          </p:cNvSpPr>
          <p:nvPr>
            <p:ph type="ftr" sz="quarter" idx="11"/>
          </p:nvPr>
        </p:nvSpPr>
        <p:spPr>
          <a:ln/>
        </p:spPr>
        <p:txBody>
          <a:bodyPr/>
          <a:lstStyle>
            <a:lvl1pPr>
              <a:defRPr/>
            </a:lvl1pPr>
          </a:lstStyle>
          <a:p>
            <a:pPr>
              <a:defRPr/>
            </a:pPr>
            <a:r>
              <a:rPr lang="de-DE"/>
              <a:t>Meyer/Ortmann/Schnabel/Seim/Ziehr</a:t>
            </a:r>
          </a:p>
        </p:txBody>
      </p:sp>
      <p:sp>
        <p:nvSpPr>
          <p:cNvPr id="5" name="Rectangle 6"/>
          <p:cNvSpPr>
            <a:spLocks noGrp="1" noChangeArrowheads="1"/>
          </p:cNvSpPr>
          <p:nvPr>
            <p:ph type="sldNum" sz="quarter" idx="12"/>
          </p:nvPr>
        </p:nvSpPr>
        <p:spPr>
          <a:ln/>
        </p:spPr>
        <p:txBody>
          <a:bodyPr/>
          <a:lstStyle>
            <a:lvl1pPr>
              <a:defRPr/>
            </a:lvl1pPr>
          </a:lstStyle>
          <a:p>
            <a:fld id="{4357F214-9014-42FB-8F33-AD5B0A229FCF}" type="slidenum">
              <a:rPr lang="de-DE"/>
              <a:pPr/>
              <a:t>‹Nr.›</a:t>
            </a:fld>
            <a:endParaRPr lang="de-DE"/>
          </a:p>
        </p:txBody>
      </p:sp>
    </p:spTree>
    <p:extLst>
      <p:ext uri="{BB962C8B-B14F-4D97-AF65-F5344CB8AC3E}">
        <p14:creationId xmlns:p14="http://schemas.microsoft.com/office/powerpoint/2010/main" val="2061553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ED1C63EB-07CE-4228-BE6E-1681253C6E04}" type="datetime1">
              <a:rPr lang="de-DE"/>
              <a:pPr>
                <a:defRPr/>
              </a:pPr>
              <a:t>14.04.2014</a:t>
            </a:fld>
            <a:endParaRPr lang="de-DE"/>
          </a:p>
        </p:txBody>
      </p:sp>
      <p:sp>
        <p:nvSpPr>
          <p:cNvPr id="3" name="Rectangle 5"/>
          <p:cNvSpPr>
            <a:spLocks noGrp="1" noChangeArrowheads="1"/>
          </p:cNvSpPr>
          <p:nvPr>
            <p:ph type="ftr" sz="quarter" idx="11"/>
          </p:nvPr>
        </p:nvSpPr>
        <p:spPr>
          <a:ln/>
        </p:spPr>
        <p:txBody>
          <a:bodyPr/>
          <a:lstStyle>
            <a:lvl1pPr>
              <a:defRPr/>
            </a:lvl1pPr>
          </a:lstStyle>
          <a:p>
            <a:pPr>
              <a:defRPr/>
            </a:pPr>
            <a:r>
              <a:rPr lang="de-DE"/>
              <a:t>Meyer/Ortmann/Schnabel/Seim/Ziehr</a:t>
            </a:r>
          </a:p>
        </p:txBody>
      </p:sp>
      <p:sp>
        <p:nvSpPr>
          <p:cNvPr id="4" name="Rectangle 6"/>
          <p:cNvSpPr>
            <a:spLocks noGrp="1" noChangeArrowheads="1"/>
          </p:cNvSpPr>
          <p:nvPr>
            <p:ph type="sldNum" sz="quarter" idx="12"/>
          </p:nvPr>
        </p:nvSpPr>
        <p:spPr>
          <a:ln/>
        </p:spPr>
        <p:txBody>
          <a:bodyPr/>
          <a:lstStyle>
            <a:lvl1pPr>
              <a:defRPr/>
            </a:lvl1pPr>
          </a:lstStyle>
          <a:p>
            <a:fld id="{C378CDEB-8D62-4A0D-A844-1B86F29D4457}" type="slidenum">
              <a:rPr lang="de-DE"/>
              <a:pPr/>
              <a:t>‹Nr.›</a:t>
            </a:fld>
            <a:endParaRPr lang="de-DE"/>
          </a:p>
        </p:txBody>
      </p:sp>
    </p:spTree>
    <p:extLst>
      <p:ext uri="{BB962C8B-B14F-4D97-AF65-F5344CB8AC3E}">
        <p14:creationId xmlns:p14="http://schemas.microsoft.com/office/powerpoint/2010/main" val="3751135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65163" y="479425"/>
            <a:ext cx="3111500" cy="1681163"/>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4102100" y="1036638"/>
            <a:ext cx="4884738" cy="5118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665163" y="2160588"/>
            <a:ext cx="3111500" cy="40020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fld id="{21EE3D40-CCC1-427D-A026-A170A5143D2F}" type="datetime1">
              <a:rPr lang="de-DE"/>
              <a:pPr>
                <a:defRPr/>
              </a:pPr>
              <a:t>14.04.2014</a:t>
            </a:fld>
            <a:endParaRPr lang="de-DE"/>
          </a:p>
        </p:txBody>
      </p:sp>
      <p:sp>
        <p:nvSpPr>
          <p:cNvPr id="6" name="Rectangle 5"/>
          <p:cNvSpPr>
            <a:spLocks noGrp="1" noChangeArrowheads="1"/>
          </p:cNvSpPr>
          <p:nvPr>
            <p:ph type="ftr" sz="quarter" idx="11"/>
          </p:nvPr>
        </p:nvSpPr>
        <p:spPr>
          <a:ln/>
        </p:spPr>
        <p:txBody>
          <a:bodyPr/>
          <a:lstStyle>
            <a:lvl1pPr>
              <a:defRPr/>
            </a:lvl1pPr>
          </a:lstStyle>
          <a:p>
            <a:pPr>
              <a:defRPr/>
            </a:pPr>
            <a:r>
              <a:rPr lang="de-DE"/>
              <a:t>Meyer/Ortmann/Schnabel/Seim/Ziehr</a:t>
            </a:r>
          </a:p>
        </p:txBody>
      </p:sp>
      <p:sp>
        <p:nvSpPr>
          <p:cNvPr id="7" name="Rectangle 6"/>
          <p:cNvSpPr>
            <a:spLocks noGrp="1" noChangeArrowheads="1"/>
          </p:cNvSpPr>
          <p:nvPr>
            <p:ph type="sldNum" sz="quarter" idx="12"/>
          </p:nvPr>
        </p:nvSpPr>
        <p:spPr>
          <a:ln/>
        </p:spPr>
        <p:txBody>
          <a:bodyPr/>
          <a:lstStyle>
            <a:lvl1pPr>
              <a:defRPr/>
            </a:lvl1pPr>
          </a:lstStyle>
          <a:p>
            <a:fld id="{6A75BAC2-DA4F-4DB2-B83D-7B41167A8149}" type="slidenum">
              <a:rPr lang="de-DE"/>
              <a:pPr/>
              <a:t>‹Nr.›</a:t>
            </a:fld>
            <a:endParaRPr lang="de-DE"/>
          </a:p>
        </p:txBody>
      </p:sp>
    </p:spTree>
    <p:extLst>
      <p:ext uri="{BB962C8B-B14F-4D97-AF65-F5344CB8AC3E}">
        <p14:creationId xmlns:p14="http://schemas.microsoft.com/office/powerpoint/2010/main" val="3309414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65163" y="479425"/>
            <a:ext cx="3111500" cy="1681163"/>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4102100" y="1036638"/>
            <a:ext cx="4884738" cy="5118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665163" y="2160588"/>
            <a:ext cx="3111500" cy="40020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fld id="{52B6C30A-D7AC-4598-BE0C-8C04A049475E}" type="datetime1">
              <a:rPr lang="de-DE"/>
              <a:pPr>
                <a:defRPr/>
              </a:pPr>
              <a:t>14.04.2014</a:t>
            </a:fld>
            <a:endParaRPr lang="de-DE"/>
          </a:p>
        </p:txBody>
      </p:sp>
      <p:sp>
        <p:nvSpPr>
          <p:cNvPr id="6" name="Rectangle 5"/>
          <p:cNvSpPr>
            <a:spLocks noGrp="1" noChangeArrowheads="1"/>
          </p:cNvSpPr>
          <p:nvPr>
            <p:ph type="ftr" sz="quarter" idx="11"/>
          </p:nvPr>
        </p:nvSpPr>
        <p:spPr>
          <a:ln/>
        </p:spPr>
        <p:txBody>
          <a:bodyPr/>
          <a:lstStyle>
            <a:lvl1pPr>
              <a:defRPr/>
            </a:lvl1pPr>
          </a:lstStyle>
          <a:p>
            <a:pPr>
              <a:defRPr/>
            </a:pPr>
            <a:r>
              <a:rPr lang="de-DE"/>
              <a:t>Meyer/Ortmann/Schnabel/Seim/Ziehr</a:t>
            </a:r>
          </a:p>
        </p:txBody>
      </p:sp>
      <p:sp>
        <p:nvSpPr>
          <p:cNvPr id="7" name="Rectangle 6"/>
          <p:cNvSpPr>
            <a:spLocks noGrp="1" noChangeArrowheads="1"/>
          </p:cNvSpPr>
          <p:nvPr>
            <p:ph type="sldNum" sz="quarter" idx="12"/>
          </p:nvPr>
        </p:nvSpPr>
        <p:spPr>
          <a:ln/>
        </p:spPr>
        <p:txBody>
          <a:bodyPr/>
          <a:lstStyle>
            <a:lvl1pPr>
              <a:defRPr/>
            </a:lvl1pPr>
          </a:lstStyle>
          <a:p>
            <a:fld id="{56BE2E28-BC15-4CA5-A27F-29D218EE9CEB}" type="slidenum">
              <a:rPr lang="de-DE"/>
              <a:pPr/>
              <a:t>‹Nr.›</a:t>
            </a:fld>
            <a:endParaRPr lang="de-DE"/>
          </a:p>
        </p:txBody>
      </p:sp>
    </p:spTree>
    <p:extLst>
      <p:ext uri="{BB962C8B-B14F-4D97-AF65-F5344CB8AC3E}">
        <p14:creationId xmlns:p14="http://schemas.microsoft.com/office/powerpoint/2010/main" val="2780139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81013" y="288925"/>
            <a:ext cx="86868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569" tIns="44284" rIns="88569" bIns="44284" numCol="1" anchor="ctr" anchorCtr="0" compatLnSpc="1">
            <a:prstTxWarp prst="textNoShape">
              <a:avLst/>
            </a:prstTxWarp>
          </a:bodyPr>
          <a:lstStyle/>
          <a:p>
            <a:pPr lvl="0"/>
            <a:r>
              <a:rPr lang="de-DE" smtClean="0"/>
              <a:t>Titelmasterformat durch Klicken bearbeiten</a:t>
            </a:r>
          </a:p>
        </p:txBody>
      </p:sp>
      <p:sp>
        <p:nvSpPr>
          <p:cNvPr id="1027" name="Rectangle 3"/>
          <p:cNvSpPr>
            <a:spLocks noGrp="1" noChangeArrowheads="1"/>
          </p:cNvSpPr>
          <p:nvPr>
            <p:ph type="body" idx="1"/>
          </p:nvPr>
        </p:nvSpPr>
        <p:spPr bwMode="auto">
          <a:xfrm>
            <a:off x="481013" y="1679575"/>
            <a:ext cx="8686800" cy="475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569" tIns="44284" rIns="88569" bIns="44284"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1028" name="Rectangle 4"/>
          <p:cNvSpPr>
            <a:spLocks noGrp="1" noChangeArrowheads="1"/>
          </p:cNvSpPr>
          <p:nvPr>
            <p:ph type="dt" sz="half" idx="2"/>
          </p:nvPr>
        </p:nvSpPr>
        <p:spPr bwMode="auto">
          <a:xfrm>
            <a:off x="600075" y="6916738"/>
            <a:ext cx="2252663" cy="284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569" tIns="44284" rIns="88569" bIns="44284" numCol="1" anchor="t" anchorCtr="0" compatLnSpc="1">
            <a:prstTxWarp prst="textNoShape">
              <a:avLst/>
            </a:prstTxWarp>
          </a:bodyPr>
          <a:lstStyle>
            <a:lvl1pPr defTabSz="885825" eaLnBrk="1" hangingPunct="1">
              <a:defRPr sz="800" smtClean="0">
                <a:latin typeface="Arial" panose="020B0604020202020204" pitchFamily="34" charset="0"/>
              </a:defRPr>
            </a:lvl1pPr>
          </a:lstStyle>
          <a:p>
            <a:pPr>
              <a:defRPr/>
            </a:pPr>
            <a:fld id="{1FA1414B-869C-47D6-A9F3-18EA2AF882DC}" type="datetime1">
              <a:rPr lang="de-DE"/>
              <a:pPr>
                <a:defRPr/>
              </a:pPr>
              <a:t>14.04.2014</a:t>
            </a:fld>
            <a:endParaRPr lang="de-DE"/>
          </a:p>
        </p:txBody>
      </p:sp>
      <p:sp>
        <p:nvSpPr>
          <p:cNvPr id="1029" name="Rectangle 5"/>
          <p:cNvSpPr>
            <a:spLocks noGrp="1" noChangeArrowheads="1"/>
          </p:cNvSpPr>
          <p:nvPr>
            <p:ph type="ftr" sz="quarter" idx="3"/>
          </p:nvPr>
        </p:nvSpPr>
        <p:spPr bwMode="auto">
          <a:xfrm>
            <a:off x="6134100" y="6907213"/>
            <a:ext cx="3057525" cy="29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569" tIns="44284" rIns="88569" bIns="44284" numCol="1" anchor="t" anchorCtr="0" compatLnSpc="1">
            <a:prstTxWarp prst="textNoShape">
              <a:avLst/>
            </a:prstTxWarp>
          </a:bodyPr>
          <a:lstStyle>
            <a:lvl1pPr algn="r" defTabSz="885825" eaLnBrk="1" hangingPunct="1">
              <a:defRPr sz="800" smtClean="0">
                <a:latin typeface="Arial" panose="020B0604020202020204" pitchFamily="34" charset="0"/>
              </a:defRPr>
            </a:lvl1pPr>
          </a:lstStyle>
          <a:p>
            <a:pPr>
              <a:defRPr/>
            </a:pPr>
            <a:r>
              <a:rPr lang="de-DE"/>
              <a:t>Meyer/Ortmann/Schnabel/Seim/Ziehr</a:t>
            </a:r>
          </a:p>
        </p:txBody>
      </p:sp>
      <p:sp>
        <p:nvSpPr>
          <p:cNvPr id="1030" name="Rectangle 6"/>
          <p:cNvSpPr>
            <a:spLocks noGrp="1" noChangeArrowheads="1"/>
          </p:cNvSpPr>
          <p:nvPr>
            <p:ph type="sldNum" sz="quarter" idx="4"/>
          </p:nvPr>
        </p:nvSpPr>
        <p:spPr bwMode="auto">
          <a:xfrm>
            <a:off x="3514725" y="6916738"/>
            <a:ext cx="2252663" cy="284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569" tIns="44284" rIns="88569" bIns="44284" numCol="1" anchor="t" anchorCtr="0" compatLnSpc="1">
            <a:prstTxWarp prst="textNoShape">
              <a:avLst/>
            </a:prstTxWarp>
          </a:bodyPr>
          <a:lstStyle>
            <a:lvl1pPr algn="ctr" defTabSz="885825" eaLnBrk="1" hangingPunct="1">
              <a:defRPr sz="800"/>
            </a:lvl1pPr>
          </a:lstStyle>
          <a:p>
            <a:fld id="{070FA2B3-64B8-4CA3-B3EA-22F3DE3C214F}" type="slidenum">
              <a:rPr lang="de-DE"/>
              <a:pPr/>
              <a:t>‹Nr.›</a:t>
            </a:fld>
            <a:endParaRPr lang="de-DE"/>
          </a:p>
        </p:txBody>
      </p:sp>
      <p:pic>
        <p:nvPicPr>
          <p:cNvPr id="1031" name="Picture 7" descr="Bild2"/>
          <p:cNvPicPr>
            <a:picLocks noChangeAspect="1" noChangeArrowheads="1"/>
          </p:cNvPicPr>
          <p:nvPr userDrawn="1"/>
        </p:nvPicPr>
        <p:blipFill>
          <a:blip r:embed="rId14">
            <a:grayscl/>
            <a:extLst>
              <a:ext uri="{28A0092B-C50C-407E-A947-70E740481C1C}">
                <a14:useLocalDpi xmlns:a14="http://schemas.microsoft.com/office/drawing/2010/main" val="0"/>
              </a:ext>
            </a:extLst>
          </a:blip>
          <a:srcRect/>
          <a:stretch>
            <a:fillRect/>
          </a:stretch>
        </p:blipFill>
        <p:spPr bwMode="auto">
          <a:xfrm>
            <a:off x="2420938" y="1439863"/>
            <a:ext cx="4560887" cy="459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ctr" defTabSz="885825" rtl="0" eaLnBrk="0" fontAlgn="base" hangingPunct="0">
        <a:spcBef>
          <a:spcPct val="0"/>
        </a:spcBef>
        <a:spcAft>
          <a:spcPct val="0"/>
        </a:spcAft>
        <a:defRPr sz="4300" kern="1200">
          <a:solidFill>
            <a:schemeClr val="tx2"/>
          </a:solidFill>
          <a:latin typeface="+mj-lt"/>
          <a:ea typeface="+mj-ea"/>
          <a:cs typeface="+mj-cs"/>
        </a:defRPr>
      </a:lvl1pPr>
      <a:lvl2pPr algn="ctr" defTabSz="885825" rtl="0" eaLnBrk="0" fontAlgn="base" hangingPunct="0">
        <a:spcBef>
          <a:spcPct val="0"/>
        </a:spcBef>
        <a:spcAft>
          <a:spcPct val="0"/>
        </a:spcAft>
        <a:defRPr sz="4300">
          <a:solidFill>
            <a:schemeClr val="tx2"/>
          </a:solidFill>
          <a:latin typeface="Arial" panose="020B0604020202020204" pitchFamily="34" charset="0"/>
        </a:defRPr>
      </a:lvl2pPr>
      <a:lvl3pPr algn="ctr" defTabSz="885825" rtl="0" eaLnBrk="0" fontAlgn="base" hangingPunct="0">
        <a:spcBef>
          <a:spcPct val="0"/>
        </a:spcBef>
        <a:spcAft>
          <a:spcPct val="0"/>
        </a:spcAft>
        <a:defRPr sz="4300">
          <a:solidFill>
            <a:schemeClr val="tx2"/>
          </a:solidFill>
          <a:latin typeface="Arial" panose="020B0604020202020204" pitchFamily="34" charset="0"/>
        </a:defRPr>
      </a:lvl3pPr>
      <a:lvl4pPr algn="ctr" defTabSz="885825" rtl="0" eaLnBrk="0" fontAlgn="base" hangingPunct="0">
        <a:spcBef>
          <a:spcPct val="0"/>
        </a:spcBef>
        <a:spcAft>
          <a:spcPct val="0"/>
        </a:spcAft>
        <a:defRPr sz="4300">
          <a:solidFill>
            <a:schemeClr val="tx2"/>
          </a:solidFill>
          <a:latin typeface="Arial" panose="020B0604020202020204" pitchFamily="34" charset="0"/>
        </a:defRPr>
      </a:lvl4pPr>
      <a:lvl5pPr algn="ctr" defTabSz="885825" rtl="0" eaLnBrk="0" fontAlgn="base" hangingPunct="0">
        <a:spcBef>
          <a:spcPct val="0"/>
        </a:spcBef>
        <a:spcAft>
          <a:spcPct val="0"/>
        </a:spcAft>
        <a:defRPr sz="4300">
          <a:solidFill>
            <a:schemeClr val="tx2"/>
          </a:solidFill>
          <a:latin typeface="Arial" panose="020B0604020202020204" pitchFamily="34" charset="0"/>
        </a:defRPr>
      </a:lvl5pPr>
      <a:lvl6pPr marL="457200" algn="ctr" defTabSz="885825" rtl="0" fontAlgn="base">
        <a:spcBef>
          <a:spcPct val="0"/>
        </a:spcBef>
        <a:spcAft>
          <a:spcPct val="0"/>
        </a:spcAft>
        <a:defRPr sz="4300">
          <a:solidFill>
            <a:schemeClr val="tx2"/>
          </a:solidFill>
          <a:latin typeface="Arial" panose="020B0604020202020204" pitchFamily="34" charset="0"/>
        </a:defRPr>
      </a:lvl6pPr>
      <a:lvl7pPr marL="914400" algn="ctr" defTabSz="885825" rtl="0" fontAlgn="base">
        <a:spcBef>
          <a:spcPct val="0"/>
        </a:spcBef>
        <a:spcAft>
          <a:spcPct val="0"/>
        </a:spcAft>
        <a:defRPr sz="4300">
          <a:solidFill>
            <a:schemeClr val="tx2"/>
          </a:solidFill>
          <a:latin typeface="Arial" panose="020B0604020202020204" pitchFamily="34" charset="0"/>
        </a:defRPr>
      </a:lvl7pPr>
      <a:lvl8pPr marL="1371600" algn="ctr" defTabSz="885825" rtl="0" fontAlgn="base">
        <a:spcBef>
          <a:spcPct val="0"/>
        </a:spcBef>
        <a:spcAft>
          <a:spcPct val="0"/>
        </a:spcAft>
        <a:defRPr sz="4300">
          <a:solidFill>
            <a:schemeClr val="tx2"/>
          </a:solidFill>
          <a:latin typeface="Arial" panose="020B0604020202020204" pitchFamily="34" charset="0"/>
        </a:defRPr>
      </a:lvl8pPr>
      <a:lvl9pPr marL="1828800" algn="ctr" defTabSz="885825" rtl="0" fontAlgn="base">
        <a:spcBef>
          <a:spcPct val="0"/>
        </a:spcBef>
        <a:spcAft>
          <a:spcPct val="0"/>
        </a:spcAft>
        <a:defRPr sz="4300">
          <a:solidFill>
            <a:schemeClr val="tx2"/>
          </a:solidFill>
          <a:latin typeface="Arial" panose="020B0604020202020204" pitchFamily="34" charset="0"/>
        </a:defRPr>
      </a:lvl9pPr>
    </p:titleStyle>
    <p:bodyStyle>
      <a:lvl1pPr marL="331788" indent="-331788" algn="l" defTabSz="885825" rtl="0" eaLnBrk="0" fontAlgn="base" hangingPunct="0">
        <a:spcBef>
          <a:spcPct val="20000"/>
        </a:spcBef>
        <a:spcAft>
          <a:spcPct val="0"/>
        </a:spcAft>
        <a:buChar char="•"/>
        <a:defRPr sz="3100" kern="1200">
          <a:solidFill>
            <a:schemeClr val="tx1"/>
          </a:solidFill>
          <a:latin typeface="+mn-lt"/>
          <a:ea typeface="+mn-ea"/>
          <a:cs typeface="+mn-cs"/>
        </a:defRPr>
      </a:lvl1pPr>
      <a:lvl2pPr marL="719138" indent="-276225" algn="l" defTabSz="885825" rtl="0" eaLnBrk="0" fontAlgn="base" hangingPunct="0">
        <a:spcBef>
          <a:spcPct val="20000"/>
        </a:spcBef>
        <a:spcAft>
          <a:spcPct val="0"/>
        </a:spcAft>
        <a:buChar char="–"/>
        <a:defRPr sz="2700" kern="1200">
          <a:solidFill>
            <a:schemeClr val="tx1"/>
          </a:solidFill>
          <a:latin typeface="+mn-lt"/>
          <a:ea typeface="+mn-ea"/>
          <a:cs typeface="+mn-cs"/>
        </a:defRPr>
      </a:lvl2pPr>
      <a:lvl3pPr marL="1106488" indent="-220663" algn="l" defTabSz="885825" rtl="0" eaLnBrk="0" fontAlgn="base" hangingPunct="0">
        <a:spcBef>
          <a:spcPct val="20000"/>
        </a:spcBef>
        <a:spcAft>
          <a:spcPct val="0"/>
        </a:spcAft>
        <a:buChar char="•"/>
        <a:defRPr sz="2300" kern="1200">
          <a:solidFill>
            <a:schemeClr val="tx1"/>
          </a:solidFill>
          <a:latin typeface="+mn-lt"/>
          <a:ea typeface="+mn-ea"/>
          <a:cs typeface="+mn-cs"/>
        </a:defRPr>
      </a:lvl3pPr>
      <a:lvl4pPr marL="1549400" indent="-220663" algn="l" defTabSz="885825" rtl="0" eaLnBrk="0" fontAlgn="base" hangingPunct="0">
        <a:spcBef>
          <a:spcPct val="20000"/>
        </a:spcBef>
        <a:spcAft>
          <a:spcPct val="0"/>
        </a:spcAft>
        <a:buChar char="–"/>
        <a:defRPr sz="1900" kern="1200">
          <a:solidFill>
            <a:schemeClr val="tx1"/>
          </a:solidFill>
          <a:latin typeface="+mn-lt"/>
          <a:ea typeface="+mn-ea"/>
          <a:cs typeface="+mn-cs"/>
        </a:defRPr>
      </a:lvl4pPr>
      <a:lvl5pPr marL="1992313" indent="-220663" algn="l" defTabSz="885825" rtl="0" eaLnBrk="0" fontAlgn="base" hangingPunct="0">
        <a:spcBef>
          <a:spcPct val="20000"/>
        </a:spcBef>
        <a:spcAft>
          <a:spcPct val="0"/>
        </a:spcAft>
        <a:buChar char="»"/>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2.wdp"/><Relationship Id="rId13" Type="http://schemas.openxmlformats.org/officeDocument/2006/relationships/image" Target="../media/image6.png"/><Relationship Id="rId3" Type="http://schemas.openxmlformats.org/officeDocument/2006/relationships/notesSlide" Target="../notesSlides/notesSlide1.xml"/><Relationship Id="rId7" Type="http://schemas.openxmlformats.org/officeDocument/2006/relationships/image" Target="../media/image3.png"/><Relationship Id="rId12" Type="http://schemas.microsoft.com/office/2007/relationships/hdphoto" Target="../media/hdphoto4.wdp"/><Relationship Id="rId2" Type="http://schemas.openxmlformats.org/officeDocument/2006/relationships/slideLayout" Target="../slideLayouts/slideLayout7.xml"/><Relationship Id="rId16" Type="http://schemas.microsoft.com/office/2007/relationships/hdphoto" Target="../media/hdphoto6.wdp"/><Relationship Id="rId1" Type="http://schemas.openxmlformats.org/officeDocument/2006/relationships/vmlDrawing" Target="../drawings/vmlDrawing1.vml"/><Relationship Id="rId6" Type="http://schemas.microsoft.com/office/2007/relationships/hdphoto" Target="../media/hdphoto1.wdp"/><Relationship Id="rId11" Type="http://schemas.openxmlformats.org/officeDocument/2006/relationships/image" Target="../media/image5.png"/><Relationship Id="rId5" Type="http://schemas.openxmlformats.org/officeDocument/2006/relationships/image" Target="../media/image2.png"/><Relationship Id="rId15" Type="http://schemas.openxmlformats.org/officeDocument/2006/relationships/image" Target="../media/image7.png"/><Relationship Id="rId10" Type="http://schemas.microsoft.com/office/2007/relationships/hdphoto" Target="../media/hdphoto3.wdp"/><Relationship Id="rId4" Type="http://schemas.openxmlformats.org/officeDocument/2006/relationships/oleObject" Target="../embeddings/oleObject1.bin"/><Relationship Id="rId9" Type="http://schemas.openxmlformats.org/officeDocument/2006/relationships/image" Target="../media/image4.png"/><Relationship Id="rId14" Type="http://schemas.microsoft.com/office/2007/relationships/hdphoto" Target="../media/hdphoto5.wdp"/></Relationships>
</file>

<file path=ppt/slides/_rels/slide10.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9.emf"/></Relationships>
</file>

<file path=ppt/slides/_rels/slide11.xml.rels><?xml version="1.0" encoding="UTF-8" standalone="yes"?>
<Relationships xmlns="http://schemas.openxmlformats.org/package/2006/relationships"><Relationship Id="rId3" Type="http://schemas.openxmlformats.org/officeDocument/2006/relationships/oleObject" Target="../embeddings/Microsoft_Excel_97-2003_Worksheet1.xls"/><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0.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Microsoft_Excel_97-2003_Worksheet2.xls"/><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1.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Microsoft_Excel_97-2003_Worksheet3.xls"/><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2.emf"/></Relationships>
</file>

<file path=ppt/slides/_rels/slide14.xml.rels><?xml version="1.0" encoding="UTF-8" standalone="yes"?>
<Relationships xmlns="http://schemas.openxmlformats.org/package/2006/relationships"><Relationship Id="rId3" Type="http://schemas.openxmlformats.org/officeDocument/2006/relationships/oleObject" Target="../embeddings/Microsoft_Excel_97-2003_Worksheet4.xls"/><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3.emf"/></Relationships>
</file>

<file path=ppt/slides/_rels/slide15.xml.rels><?xml version="1.0" encoding="UTF-8" standalone="yes"?>
<Relationships xmlns="http://schemas.openxmlformats.org/package/2006/relationships"><Relationship Id="rId3" Type="http://schemas.openxmlformats.org/officeDocument/2006/relationships/oleObject" Target="../embeddings/Microsoft_Excel_97-2003_Worksheet5.xls"/><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4.emf"/></Relationships>
</file>

<file path=ppt/slides/_rels/slide16.xml.rels><?xml version="1.0" encoding="UTF-8" standalone="yes"?>
<Relationships xmlns="http://schemas.openxmlformats.org/package/2006/relationships"><Relationship Id="rId3" Type="http://schemas.openxmlformats.org/officeDocument/2006/relationships/oleObject" Target="../embeddings/Microsoft_Excel_97-2003_Worksheet6.xls"/><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5.emf"/></Relationships>
</file>

<file path=ppt/slides/_rels/slide17.xml.rels><?xml version="1.0" encoding="UTF-8" standalone="yes"?>
<Relationships xmlns="http://schemas.openxmlformats.org/package/2006/relationships"><Relationship Id="rId3" Type="http://schemas.openxmlformats.org/officeDocument/2006/relationships/oleObject" Target="../embeddings/Microsoft_Excel_97-2003_Worksheet7.xls"/><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6.emf"/></Relationships>
</file>

<file path=ppt/slides/_rels/slide18.xml.rels><?xml version="1.0" encoding="UTF-8" standalone="yes"?>
<Relationships xmlns="http://schemas.openxmlformats.org/package/2006/relationships"><Relationship Id="rId3" Type="http://schemas.openxmlformats.org/officeDocument/2006/relationships/oleObject" Target="../embeddings/Microsoft_Excel_97-2003_Worksheet8.xls"/><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17.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umsplatzhalter 1"/>
          <p:cNvSpPr>
            <a:spLocks noGrp="1"/>
          </p:cNvSpPr>
          <p:nvPr>
            <p:ph type="dt" sz="quarter" idx="10"/>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BFAA4B87-5C3A-4B74-835D-5BC0CDDEEB32}" type="datetime1">
              <a:rPr lang="de-DE" sz="800"/>
              <a:pPr/>
              <a:t>14.04.2014</a:t>
            </a:fld>
            <a:endParaRPr lang="de-DE" sz="800" dirty="0"/>
          </a:p>
        </p:txBody>
      </p:sp>
      <p:sp>
        <p:nvSpPr>
          <p:cNvPr id="4099" name="Fußzeilenplatzhalter 2"/>
          <p:cNvSpPr>
            <a:spLocks noGrp="1"/>
          </p:cNvSpPr>
          <p:nvPr>
            <p:ph type="ftr" sz="quarter" idx="11"/>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r>
              <a:rPr lang="de-DE" sz="800" dirty="0"/>
              <a:t>Meyer/Ortmann/Schnabel/Seim/Ziehr</a:t>
            </a:r>
          </a:p>
        </p:txBody>
      </p:sp>
      <p:sp>
        <p:nvSpPr>
          <p:cNvPr id="4100" name="Foliennummernplatzhalter 3"/>
          <p:cNvSpPr>
            <a:spLocks noGrp="1"/>
          </p:cNvSpPr>
          <p:nvPr>
            <p:ph type="sldNum" sz="quarter" idx="12"/>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F8CEDC6E-DB5A-479E-B840-ACDA438EFE36}" type="slidenum">
              <a:rPr lang="de-DE" sz="800"/>
              <a:pPr/>
              <a:t>1</a:t>
            </a:fld>
            <a:endParaRPr lang="de-DE" sz="800" dirty="0"/>
          </a:p>
        </p:txBody>
      </p:sp>
      <p:sp>
        <p:nvSpPr>
          <p:cNvPr id="4102" name="Rectangle 5"/>
          <p:cNvSpPr>
            <a:spLocks noChangeArrowheads="1"/>
          </p:cNvSpPr>
          <p:nvPr/>
        </p:nvSpPr>
        <p:spPr bwMode="auto">
          <a:xfrm>
            <a:off x="0" y="5159375"/>
            <a:ext cx="9648825" cy="1658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435" tIns="44284" rIns="17435" bIns="44284" anchor="ctr">
            <a:spAutoFit/>
          </a:bodyPr>
          <a:lstStyle/>
          <a:p>
            <a:pPr algn="ctr" defTabSz="885825" eaLnBrk="1" hangingPunct="1"/>
            <a:r>
              <a:rPr lang="de-DE" sz="4500" b="1" dirty="0"/>
              <a:t>Ausbildungskonzept</a:t>
            </a:r>
          </a:p>
          <a:p>
            <a:pPr algn="ctr" defTabSz="885825" eaLnBrk="1" hangingPunct="1"/>
            <a:endParaRPr lang="de-DE" b="1" dirty="0"/>
          </a:p>
          <a:p>
            <a:pPr algn="ctr" defTabSz="885825" eaLnBrk="1" hangingPunct="1"/>
            <a:r>
              <a:rPr lang="de-DE" sz="2300" b="1" dirty="0">
                <a:solidFill>
                  <a:srgbClr val="0000FF"/>
                </a:solidFill>
              </a:rPr>
              <a:t>Sportliche Ausbildung und Förderung</a:t>
            </a:r>
            <a:endParaRPr lang="de-DE" sz="600" b="1" dirty="0">
              <a:solidFill>
                <a:srgbClr val="0000FF"/>
              </a:solidFill>
            </a:endParaRPr>
          </a:p>
          <a:p>
            <a:pPr algn="ctr" defTabSz="885825" eaLnBrk="1" hangingPunct="1"/>
            <a:r>
              <a:rPr lang="de-DE" sz="2300" b="1" dirty="0">
                <a:solidFill>
                  <a:srgbClr val="0000FF"/>
                </a:solidFill>
              </a:rPr>
              <a:t>Persönlichkeitsentwicklung - Soziale Kompetenz</a:t>
            </a:r>
          </a:p>
        </p:txBody>
      </p:sp>
      <p:graphicFrame>
        <p:nvGraphicFramePr>
          <p:cNvPr id="4103" name="Object 6"/>
          <p:cNvGraphicFramePr>
            <a:graphicFrameLocks noChangeAspect="1"/>
          </p:cNvGraphicFramePr>
          <p:nvPr>
            <p:extLst>
              <p:ext uri="{D42A27DB-BD31-4B8C-83A1-F6EECF244321}">
                <p14:modId xmlns:p14="http://schemas.microsoft.com/office/powerpoint/2010/main" val="4274903029"/>
              </p:ext>
            </p:extLst>
          </p:nvPr>
        </p:nvGraphicFramePr>
        <p:xfrm>
          <a:off x="4022725" y="2517775"/>
          <a:ext cx="1428750" cy="1619250"/>
        </p:xfrm>
        <a:graphic>
          <a:graphicData uri="http://schemas.openxmlformats.org/presentationml/2006/ole">
            <mc:AlternateContent xmlns:mc="http://schemas.openxmlformats.org/markup-compatibility/2006">
              <mc:Choice xmlns:v="urn:schemas-microsoft-com:vml" Requires="v">
                <p:oleObj spid="_x0000_s4223" r:id="rId4" imgW="1876190" imgH="1905266" progId="">
                  <p:embed/>
                </p:oleObj>
              </mc:Choice>
              <mc:Fallback>
                <p:oleObj r:id="rId4" imgW="1876190" imgH="1905266" progId="">
                  <p:embed/>
                  <p:pic>
                    <p:nvPicPr>
                      <p:cNvPr id="0" name="Object 6"/>
                      <p:cNvPicPr>
                        <a:picLocks noChangeAspect="1" noChangeArrowheads="1"/>
                      </p:cNvPicPr>
                      <p:nvPr/>
                    </p:nvPicPr>
                    <p:blipFill>
                      <a:blip r:embed="rId5">
                        <a:extLst>
                          <a:ext uri="{BEBA8EAE-BF5A-486C-A8C5-ECC9F3942E4B}">
                            <a14:imgProps xmlns:a14="http://schemas.microsoft.com/office/drawing/2010/main">
                              <a14:imgLayer r:embed="rId6">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4022725" y="2517775"/>
                        <a:ext cx="1428750" cy="1619250"/>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4104" name="Picture 8" descr="00017778"/>
          <p:cNvPicPr>
            <a:picLocks noChangeAspect="1" noChangeArrowheads="1"/>
          </p:cNvPicPr>
          <p:nvPr/>
        </p:nvPicPr>
        <p:blipFill>
          <a:blip r:embed="rId7">
            <a:extLst>
              <a:ext uri="{BEBA8EAE-BF5A-486C-A8C5-ECC9F3942E4B}">
                <a14:imgProps xmlns:a14="http://schemas.microsoft.com/office/drawing/2010/main">
                  <a14:imgLayer r:embed="rId8">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3273425" y="3598863"/>
            <a:ext cx="874713" cy="87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5" name="Picture 9" descr="http://vereinsmanager.dfd-systems.de/wappen/verein/00017806.gif"/>
          <p:cNvPicPr>
            <a:picLocks noChangeAspect="1" noChangeArrowheads="1"/>
          </p:cNvPicPr>
          <p:nvPr/>
        </p:nvPicPr>
        <p:blipFill>
          <a:blip r:embed="rId9">
            <a:extLst>
              <a:ext uri="{BEBA8EAE-BF5A-486C-A8C5-ECC9F3942E4B}">
                <a14:imgProps xmlns:a14="http://schemas.microsoft.com/office/drawing/2010/main">
                  <a14:imgLayer r:embed="rId10">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4310063" y="4248150"/>
            <a:ext cx="871537"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6" name="Picture 10" descr="http://beta.vereinswappen.de/wappen/verein/sg-zedtwitz.gif"/>
          <p:cNvPicPr>
            <a:picLocks noChangeAspect="1" noChangeArrowheads="1"/>
          </p:cNvPicPr>
          <p:nvPr/>
        </p:nvPicPr>
        <p:blipFill>
          <a:blip r:embed="rId11">
            <a:extLst>
              <a:ext uri="{BEBA8EAE-BF5A-486C-A8C5-ECC9F3942E4B}">
                <a14:imgProps xmlns:a14="http://schemas.microsoft.com/office/drawing/2010/main">
                  <a14:imgLayer r:embed="rId12">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5480050" y="3600450"/>
            <a:ext cx="866775"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Picture 12" descr="Wappen von 1. FC Trogen 1932"/>
          <p:cNvPicPr>
            <a:picLocks noChangeAspect="1" noChangeArrowheads="1"/>
          </p:cNvPicPr>
          <p:nvPr/>
        </p:nvPicPr>
        <p:blipFill>
          <a:blip r:embed="rId13">
            <a:extLst>
              <a:ext uri="{BEBA8EAE-BF5A-486C-A8C5-ECC9F3942E4B}">
                <a14:imgProps xmlns:a14="http://schemas.microsoft.com/office/drawing/2010/main">
                  <a14:imgLayer r:embed="rId1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5699125" y="2517775"/>
            <a:ext cx="866775"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8" name="Picture 18" descr="Wappen von ZV Feilitzsch"/>
          <p:cNvPicPr>
            <a:picLocks noChangeAspect="1" noChangeArrowheads="1"/>
          </p:cNvPicPr>
          <p:nvPr/>
        </p:nvPicPr>
        <p:blipFill>
          <a:blip r:embed="rId15">
            <a:extLst>
              <a:ext uri="{BEBA8EAE-BF5A-486C-A8C5-ECC9F3942E4B}">
                <a14:imgProps xmlns:a14="http://schemas.microsoft.com/office/drawing/2010/main">
                  <a14:imgLayer r:embed="rId16">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3003550" y="2517775"/>
            <a:ext cx="873125"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feld 1"/>
          <p:cNvSpPr txBox="1"/>
          <p:nvPr/>
        </p:nvSpPr>
        <p:spPr>
          <a:xfrm>
            <a:off x="220634" y="1801045"/>
            <a:ext cx="9289032" cy="1148530"/>
          </a:xfrm>
          <a:prstGeom prst="rect">
            <a:avLst/>
          </a:prstGeom>
          <a:noFill/>
        </p:spPr>
        <p:txBody>
          <a:bodyPr wrap="square" rtlCol="0">
            <a:prstTxWarp prst="textArchUp">
              <a:avLst>
                <a:gd name="adj" fmla="val 10274712"/>
              </a:avLst>
            </a:prstTxWarp>
            <a:spAutoFit/>
          </a:bodyPr>
          <a:lstStyle/>
          <a:p>
            <a:pPr algn="ctr"/>
            <a:r>
              <a:rPr lang="de-DE" sz="7000" b="1" dirty="0" smtClean="0"/>
              <a:t>JFG 2004</a:t>
            </a:r>
          </a:p>
          <a:p>
            <a:pPr algn="ctr"/>
            <a:r>
              <a:rPr lang="de-DE" sz="7000" b="1" dirty="0" smtClean="0"/>
              <a:t> Bayerisches Vogtland </a:t>
            </a:r>
            <a:endParaRPr lang="de-DE" sz="7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108000"/>
            <a:ext cx="9648000" cy="1018800"/>
          </a:xfrm>
          <a:solidFill>
            <a:schemeClr val="tx1"/>
          </a:solidFill>
        </p:spPr>
        <p:txBody>
          <a:bodyPr/>
          <a:lstStyle/>
          <a:p>
            <a:r>
              <a:rPr lang="de-DE" sz="3200" b="1" dirty="0" smtClean="0">
                <a:solidFill>
                  <a:srgbClr val="FFFF00"/>
                </a:solidFill>
              </a:rPr>
              <a:t>Richtlinien und Hintergrundwissen</a:t>
            </a:r>
            <a:br>
              <a:rPr lang="de-DE" sz="3200" b="1" dirty="0" smtClean="0">
                <a:solidFill>
                  <a:srgbClr val="FFFF00"/>
                </a:solidFill>
              </a:rPr>
            </a:br>
            <a:r>
              <a:rPr lang="de-DE" sz="3200" b="1" dirty="0" smtClean="0">
                <a:solidFill>
                  <a:srgbClr val="FFFF00"/>
                </a:solidFill>
              </a:rPr>
              <a:t> für Trainer und Betreuer</a:t>
            </a:r>
            <a:endParaRPr lang="de-DE" sz="3200" b="1" dirty="0">
              <a:solidFill>
                <a:srgbClr val="FFFF00"/>
              </a:solidFill>
            </a:endParaRPr>
          </a:p>
        </p:txBody>
      </p:sp>
      <p:sp>
        <p:nvSpPr>
          <p:cNvPr id="4" name="Datumsplatzhalter 3"/>
          <p:cNvSpPr>
            <a:spLocks noGrp="1"/>
          </p:cNvSpPr>
          <p:nvPr>
            <p:ph type="dt" sz="half" idx="10"/>
          </p:nvPr>
        </p:nvSpPr>
        <p:spPr/>
        <p:txBody>
          <a:bodyPr/>
          <a:lstStyle/>
          <a:p>
            <a:pPr>
              <a:defRPr/>
            </a:pPr>
            <a:fld id="{88BAA6DC-140A-4FFC-8C20-ABEA1B1C8C62}" type="datetime1">
              <a:rPr lang="de-DE" smtClean="0"/>
              <a:pPr>
                <a:defRPr/>
              </a:pPr>
              <a:t>14.04.2014</a:t>
            </a:fld>
            <a:endParaRPr lang="de-DE"/>
          </a:p>
        </p:txBody>
      </p:sp>
      <p:sp>
        <p:nvSpPr>
          <p:cNvPr id="5" name="Fußzeilenplatzhalter 4"/>
          <p:cNvSpPr>
            <a:spLocks noGrp="1"/>
          </p:cNvSpPr>
          <p:nvPr>
            <p:ph type="ftr" sz="quarter" idx="11"/>
          </p:nvPr>
        </p:nvSpPr>
        <p:spPr/>
        <p:txBody>
          <a:bodyPr/>
          <a:lstStyle/>
          <a:p>
            <a:pPr>
              <a:defRPr/>
            </a:pPr>
            <a:r>
              <a:rPr lang="de-DE" smtClean="0"/>
              <a:t>Meyer/Ortmann/Schnabel/Seim/Ziehr</a:t>
            </a:r>
            <a:endParaRPr lang="de-DE"/>
          </a:p>
        </p:txBody>
      </p:sp>
      <p:sp>
        <p:nvSpPr>
          <p:cNvPr id="6" name="Foliennummernplatzhalter 5"/>
          <p:cNvSpPr>
            <a:spLocks noGrp="1"/>
          </p:cNvSpPr>
          <p:nvPr>
            <p:ph type="sldNum" sz="quarter" idx="12"/>
          </p:nvPr>
        </p:nvSpPr>
        <p:spPr/>
        <p:txBody>
          <a:bodyPr/>
          <a:lstStyle/>
          <a:p>
            <a:fld id="{E3DC6DEE-1E38-4503-B5C4-86FE430A0980}" type="slidenum">
              <a:rPr lang="de-DE" smtClean="0"/>
              <a:pPr/>
              <a:t>10</a:t>
            </a:fld>
            <a:endParaRPr lang="de-DE" dirty="0"/>
          </a:p>
        </p:txBody>
      </p:sp>
      <p:graphicFrame>
        <p:nvGraphicFramePr>
          <p:cNvPr id="3" name="Objekt 2"/>
          <p:cNvGraphicFramePr>
            <a:graphicFrameLocks/>
          </p:cNvGraphicFramePr>
          <p:nvPr>
            <p:extLst>
              <p:ext uri="{D42A27DB-BD31-4B8C-83A1-F6EECF244321}">
                <p14:modId xmlns:p14="http://schemas.microsoft.com/office/powerpoint/2010/main" val="4262275696"/>
              </p:ext>
            </p:extLst>
          </p:nvPr>
        </p:nvGraphicFramePr>
        <p:xfrm>
          <a:off x="71438" y="1223963"/>
          <a:ext cx="9539287" cy="5645150"/>
        </p:xfrm>
        <a:graphic>
          <a:graphicData uri="http://schemas.openxmlformats.org/presentationml/2006/ole">
            <mc:AlternateContent xmlns:mc="http://schemas.openxmlformats.org/markup-compatibility/2006">
              <mc:Choice xmlns:v="urn:schemas-microsoft-com:vml" Requires="v">
                <p:oleObj spid="_x0000_s23622" name="Arbeitsblatt" r:id="rId3" imgW="9448800" imgH="7372350" progId="Excel.Sheet.12">
                  <p:embed/>
                </p:oleObj>
              </mc:Choice>
              <mc:Fallback>
                <p:oleObj name="Arbeitsblatt" r:id="rId3" imgW="9448800" imgH="7372350" progId="Excel.Sheet.12">
                  <p:embed/>
                  <p:pic>
                    <p:nvPicPr>
                      <p:cNvPr id="0" name=""/>
                      <p:cNvPicPr/>
                      <p:nvPr/>
                    </p:nvPicPr>
                    <p:blipFill>
                      <a:blip r:embed="rId4"/>
                      <a:stretch>
                        <a:fillRect/>
                      </a:stretch>
                    </p:blipFill>
                    <p:spPr>
                      <a:xfrm>
                        <a:off x="71438" y="1223963"/>
                        <a:ext cx="9539287" cy="5645150"/>
                      </a:xfrm>
                      <a:prstGeom prst="rect">
                        <a:avLst/>
                      </a:prstGeom>
                      <a:solidFill>
                        <a:srgbClr val="FFFF5D">
                          <a:alpha val="60000"/>
                        </a:srgbClr>
                      </a:solidFill>
                      <a:ln>
                        <a:solidFill>
                          <a:schemeClr val="tx1"/>
                        </a:solidFill>
                      </a:ln>
                    </p:spPr>
                  </p:pic>
                </p:oleObj>
              </mc:Fallback>
            </mc:AlternateContent>
          </a:graphicData>
        </a:graphic>
      </p:graphicFrame>
    </p:spTree>
    <p:extLst>
      <p:ext uri="{BB962C8B-B14F-4D97-AF65-F5344CB8AC3E}">
        <p14:creationId xmlns:p14="http://schemas.microsoft.com/office/powerpoint/2010/main" val="11518791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umsplatzhalter 3"/>
          <p:cNvSpPr>
            <a:spLocks noGrp="1"/>
          </p:cNvSpPr>
          <p:nvPr>
            <p:ph type="dt" sz="quarter" idx="10"/>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C120D4A7-CBFE-41A6-824C-762ADE63EBEF}" type="datetime1">
              <a:rPr lang="de-DE" sz="800" smtClean="0"/>
              <a:pPr/>
              <a:t>14.04.2014</a:t>
            </a:fld>
            <a:endParaRPr lang="de-DE" sz="800"/>
          </a:p>
        </p:txBody>
      </p:sp>
      <p:sp>
        <p:nvSpPr>
          <p:cNvPr id="12291" name="Fußzeilenplatzhalter 4"/>
          <p:cNvSpPr>
            <a:spLocks noGrp="1"/>
          </p:cNvSpPr>
          <p:nvPr>
            <p:ph type="ftr" sz="quarter" idx="11"/>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r>
              <a:rPr lang="de-DE" sz="800" smtClean="0"/>
              <a:t>Meyer/Ortmann/Schnabel/Seim/Ziehr</a:t>
            </a:r>
            <a:endParaRPr lang="de-DE" sz="800"/>
          </a:p>
        </p:txBody>
      </p:sp>
      <p:sp>
        <p:nvSpPr>
          <p:cNvPr id="12292" name="Foliennummernplatzhalter 5"/>
          <p:cNvSpPr>
            <a:spLocks noGrp="1"/>
          </p:cNvSpPr>
          <p:nvPr>
            <p:ph type="sldNum" sz="quarter" idx="12"/>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8724C23B-4D8B-4041-90D4-B45D44382C48}" type="slidenum">
              <a:rPr lang="de-DE" sz="800" smtClean="0"/>
              <a:pPr/>
              <a:t>11</a:t>
            </a:fld>
            <a:endParaRPr lang="de-DE" sz="800"/>
          </a:p>
        </p:txBody>
      </p:sp>
      <p:sp>
        <p:nvSpPr>
          <p:cNvPr id="12293" name="Rectangle 4"/>
          <p:cNvSpPr>
            <a:spLocks noGrp="1" noChangeArrowheads="1"/>
          </p:cNvSpPr>
          <p:nvPr>
            <p:ph type="title"/>
          </p:nvPr>
        </p:nvSpPr>
        <p:spPr>
          <a:xfrm>
            <a:off x="0" y="107950"/>
            <a:ext cx="9648825" cy="1019175"/>
          </a:xfrm>
          <a:solidFill>
            <a:schemeClr val="tx1"/>
          </a:solidFill>
        </p:spPr>
        <p:txBody>
          <a:bodyPr tIns="0">
            <a:spAutoFit/>
          </a:bodyPr>
          <a:lstStyle/>
          <a:p>
            <a:pPr eaLnBrk="1" hangingPunct="1"/>
            <a:r>
              <a:rPr lang="de-DE" sz="3200" b="1" dirty="0" smtClean="0">
                <a:solidFill>
                  <a:srgbClr val="FFFF00"/>
                </a:solidFill>
              </a:rPr>
              <a:t>Schwerpunkte unserer Ausbildung                      in den Bereichen Kondition, Technik und Taktik </a:t>
            </a:r>
          </a:p>
        </p:txBody>
      </p:sp>
      <p:sp>
        <p:nvSpPr>
          <p:cNvPr id="12294" name="Text Box 8"/>
          <p:cNvSpPr txBox="1">
            <a:spLocks noChangeArrowheads="1"/>
          </p:cNvSpPr>
          <p:nvPr/>
        </p:nvSpPr>
        <p:spPr bwMode="auto">
          <a:xfrm>
            <a:off x="1871663" y="5976938"/>
            <a:ext cx="1481137" cy="27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endParaRPr lang="de-DE" sz="1200"/>
          </a:p>
        </p:txBody>
      </p:sp>
      <p:graphicFrame>
        <p:nvGraphicFramePr>
          <p:cNvPr id="12295" name="Object 1024"/>
          <p:cNvGraphicFramePr>
            <a:graphicFrameLocks noGrp="1"/>
          </p:cNvGraphicFramePr>
          <p:nvPr>
            <p:ph idx="1"/>
            <p:extLst>
              <p:ext uri="{D42A27DB-BD31-4B8C-83A1-F6EECF244321}">
                <p14:modId xmlns:p14="http://schemas.microsoft.com/office/powerpoint/2010/main" val="1445387942"/>
              </p:ext>
            </p:extLst>
          </p:nvPr>
        </p:nvGraphicFramePr>
        <p:xfrm>
          <a:off x="72000" y="1584000"/>
          <a:ext cx="9490075" cy="4841875"/>
        </p:xfrm>
        <a:graphic>
          <a:graphicData uri="http://schemas.openxmlformats.org/presentationml/2006/ole">
            <mc:AlternateContent xmlns:mc="http://schemas.openxmlformats.org/markup-compatibility/2006">
              <mc:Choice xmlns:v="urn:schemas-microsoft-com:vml" Requires="v">
                <p:oleObj spid="_x0000_s12413" name="Arbeitsblatt" r:id="rId3" imgW="9801075" imgH="5000491" progId="Excel.Sheet.8">
                  <p:embed/>
                </p:oleObj>
              </mc:Choice>
              <mc:Fallback>
                <p:oleObj name="Arbeitsblatt" r:id="rId3" imgW="9801075" imgH="5000491" progId="Excel.Sheet.8">
                  <p:embed/>
                  <p:pic>
                    <p:nvPicPr>
                      <p:cNvPr id="0" name="Object 1024"/>
                      <p:cNvPicPr>
                        <a:picLocks noChangeArrowheads="1"/>
                      </p:cNvPicPr>
                      <p:nvPr/>
                    </p:nvPicPr>
                    <p:blipFill>
                      <a:blip r:embed="rId4"/>
                      <a:srcRect/>
                      <a:stretch>
                        <a:fillRect/>
                      </a:stretch>
                    </p:blipFill>
                    <p:spPr bwMode="auto">
                      <a:xfrm>
                        <a:off x="72000" y="1584000"/>
                        <a:ext cx="9490075" cy="4841875"/>
                      </a:xfrm>
                      <a:prstGeom prst="rect">
                        <a:avLst/>
                      </a:prstGeom>
                      <a:solidFill>
                        <a:srgbClr val="FFFF5D">
                          <a:alpha val="60000"/>
                        </a:srgbClr>
                      </a:solidFill>
                      <a:ln>
                        <a:solidFill>
                          <a:schemeClr val="tx1"/>
                        </a:solidFill>
                      </a:ln>
                      <a:extLst/>
                    </p:spPr>
                  </p:pic>
                </p:oleObj>
              </mc:Fallback>
            </mc:AlternateContent>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umsplatzhalter 3"/>
          <p:cNvSpPr>
            <a:spLocks noGrp="1"/>
          </p:cNvSpPr>
          <p:nvPr>
            <p:ph type="dt" sz="quarter" idx="10"/>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603C7748-D255-4C04-82E9-8E12C857C669}" type="datetime1">
              <a:rPr lang="de-DE" sz="800"/>
              <a:pPr/>
              <a:t>14.04.2014</a:t>
            </a:fld>
            <a:endParaRPr lang="de-DE" sz="800"/>
          </a:p>
        </p:txBody>
      </p:sp>
      <p:sp>
        <p:nvSpPr>
          <p:cNvPr id="13315" name="Fußzeilenplatzhalter 4"/>
          <p:cNvSpPr>
            <a:spLocks noGrp="1"/>
          </p:cNvSpPr>
          <p:nvPr>
            <p:ph type="ftr" sz="quarter" idx="11"/>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r>
              <a:rPr lang="de-DE" sz="800"/>
              <a:t>Meyer/Ortmann/Schnabel/Seim/Ziehr</a:t>
            </a:r>
          </a:p>
        </p:txBody>
      </p:sp>
      <p:sp>
        <p:nvSpPr>
          <p:cNvPr id="13316" name="Foliennummernplatzhalter 5"/>
          <p:cNvSpPr>
            <a:spLocks noGrp="1"/>
          </p:cNvSpPr>
          <p:nvPr>
            <p:ph type="sldNum" sz="quarter" idx="12"/>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F1D7E212-4281-404E-92FE-CC3E4DEAA2B2}" type="slidenum">
              <a:rPr lang="de-DE" sz="800"/>
              <a:pPr/>
              <a:t>12</a:t>
            </a:fld>
            <a:endParaRPr lang="de-DE" sz="800"/>
          </a:p>
        </p:txBody>
      </p:sp>
      <p:sp>
        <p:nvSpPr>
          <p:cNvPr id="13317" name="Rectangle 1681"/>
          <p:cNvSpPr>
            <a:spLocks noGrp="1" noChangeArrowheads="1"/>
          </p:cNvSpPr>
          <p:nvPr>
            <p:ph type="title"/>
          </p:nvPr>
        </p:nvSpPr>
        <p:spPr>
          <a:xfrm>
            <a:off x="0" y="107950"/>
            <a:ext cx="9648825" cy="1150938"/>
          </a:xfrm>
          <a:solidFill>
            <a:schemeClr val="tx1"/>
          </a:solidFill>
        </p:spPr>
        <p:txBody>
          <a:bodyPr tIns="0"/>
          <a:lstStyle/>
          <a:p>
            <a:pPr eaLnBrk="1" hangingPunct="1"/>
            <a:r>
              <a:rPr lang="de-DE" sz="3200" b="1" dirty="0" smtClean="0">
                <a:solidFill>
                  <a:srgbClr val="FFFF00"/>
                </a:solidFill>
              </a:rPr>
              <a:t>Ausbildungsbereich U7/G – Junioren</a:t>
            </a:r>
            <a:r>
              <a:rPr lang="de-DE" sz="1400" dirty="0" smtClean="0">
                <a:solidFill>
                  <a:srgbClr val="FFFF00"/>
                </a:solidFill>
              </a:rPr>
              <a:t/>
            </a:r>
            <a:br>
              <a:rPr lang="de-DE" sz="1400" dirty="0" smtClean="0">
                <a:solidFill>
                  <a:srgbClr val="FFFF00"/>
                </a:solidFill>
              </a:rPr>
            </a:br>
            <a:r>
              <a:rPr lang="de-DE" sz="1900" b="1" dirty="0" smtClean="0">
                <a:solidFill>
                  <a:srgbClr val="FFFF00"/>
                </a:solidFill>
              </a:rPr>
              <a:t>Wir sind mit Freude und Spaß dabei.</a:t>
            </a:r>
            <a:br>
              <a:rPr lang="de-DE" sz="1900" b="1" dirty="0" smtClean="0">
                <a:solidFill>
                  <a:srgbClr val="FFFF00"/>
                </a:solidFill>
              </a:rPr>
            </a:br>
            <a:r>
              <a:rPr lang="de-DE" sz="1900" b="1" dirty="0" smtClean="0">
                <a:solidFill>
                  <a:srgbClr val="FFFF00"/>
                </a:solidFill>
              </a:rPr>
              <a:t>Wir spielen ohne Druck und lernen die Grundregeln der Sportart kennen.</a:t>
            </a:r>
          </a:p>
        </p:txBody>
      </p:sp>
      <p:sp>
        <p:nvSpPr>
          <p:cNvPr id="13318" name="Text Box 615"/>
          <p:cNvSpPr txBox="1">
            <a:spLocks noChangeArrowheads="1"/>
          </p:cNvSpPr>
          <p:nvPr/>
        </p:nvSpPr>
        <p:spPr bwMode="auto">
          <a:xfrm>
            <a:off x="-366713" y="236538"/>
            <a:ext cx="184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endParaRPr lang="de-DE" sz="1200"/>
          </a:p>
        </p:txBody>
      </p:sp>
      <p:sp>
        <p:nvSpPr>
          <p:cNvPr id="13319" name="Text Box 1678"/>
          <p:cNvSpPr txBox="1">
            <a:spLocks noChangeArrowheads="1"/>
          </p:cNvSpPr>
          <p:nvPr/>
        </p:nvSpPr>
        <p:spPr bwMode="auto">
          <a:xfrm>
            <a:off x="3940175" y="4542790"/>
            <a:ext cx="2397125"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endParaRPr lang="de-DE" sz="1200"/>
          </a:p>
        </p:txBody>
      </p:sp>
      <p:sp>
        <p:nvSpPr>
          <p:cNvPr id="13320" name="Text Box 1679"/>
          <p:cNvSpPr txBox="1">
            <a:spLocks noChangeArrowheads="1"/>
          </p:cNvSpPr>
          <p:nvPr/>
        </p:nvSpPr>
        <p:spPr bwMode="auto">
          <a:xfrm>
            <a:off x="3238500" y="1330325"/>
            <a:ext cx="3167063" cy="2238375"/>
          </a:xfrm>
          <a:prstGeom prst="rect">
            <a:avLst/>
          </a:prstGeom>
          <a:solidFill>
            <a:schemeClr val="accent1">
              <a:alpha val="59999"/>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tIns="18000" rIns="54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Trainingsschwerpunkte:</a:t>
            </a:r>
          </a:p>
          <a:p>
            <a:pPr defTabSz="885825" eaLnBrk="1" hangingPunct="1">
              <a:buFont typeface="Wingdings" pitchFamily="2" charset="2"/>
              <a:buChar char="Ø"/>
            </a:pPr>
            <a:r>
              <a:rPr lang="de-DE" sz="1000" dirty="0"/>
              <a:t> Allgemeine Bewegungsschule mit und ohne Ball</a:t>
            </a:r>
          </a:p>
          <a:p>
            <a:pPr defTabSz="885825" eaLnBrk="1" hangingPunct="1">
              <a:buFont typeface="Wingdings" pitchFamily="2" charset="2"/>
              <a:buNone/>
            </a:pPr>
            <a:r>
              <a:rPr lang="de-DE" sz="1000" dirty="0"/>
              <a:t>    (links/rechts, Laufen, Springen, Werfen, Fangen) </a:t>
            </a:r>
          </a:p>
          <a:p>
            <a:pPr defTabSz="885825" eaLnBrk="1" hangingPunct="1">
              <a:buFont typeface="Wingdings" pitchFamily="2" charset="2"/>
              <a:buChar char="Ø"/>
            </a:pPr>
            <a:r>
              <a:rPr lang="de-DE" sz="1000" dirty="0"/>
              <a:t> Spielerisches Kennenlernen des Balls und dessen </a:t>
            </a:r>
          </a:p>
          <a:p>
            <a:pPr defTabSz="885825" eaLnBrk="1" hangingPunct="1">
              <a:buFont typeface="Wingdings" pitchFamily="2" charset="2"/>
              <a:buNone/>
            </a:pPr>
            <a:r>
              <a:rPr lang="de-DE" sz="1000" dirty="0"/>
              <a:t>    Eigenschaften</a:t>
            </a:r>
          </a:p>
          <a:p>
            <a:pPr defTabSz="885825" eaLnBrk="1" hangingPunct="1">
              <a:buFont typeface="Wingdings" pitchFamily="2" charset="2"/>
              <a:buChar char="Ø"/>
            </a:pPr>
            <a:r>
              <a:rPr lang="de-DE" sz="1000" dirty="0"/>
              <a:t> Lauf- und Fangspiele</a:t>
            </a:r>
          </a:p>
          <a:p>
            <a:pPr defTabSz="885825" eaLnBrk="1" hangingPunct="1">
              <a:buFont typeface="Wingdings" pitchFamily="2" charset="2"/>
              <a:buChar char="Ø"/>
            </a:pPr>
            <a:r>
              <a:rPr lang="de-DE" sz="1000" dirty="0"/>
              <a:t> Variable Spielformen/-angebote</a:t>
            </a:r>
          </a:p>
          <a:p>
            <a:pPr defTabSz="885825" eaLnBrk="1" hangingPunct="1">
              <a:buFont typeface="Wingdings" pitchFamily="2" charset="2"/>
              <a:buChar char="Ø"/>
            </a:pPr>
            <a:r>
              <a:rPr lang="de-DE" sz="1000" dirty="0"/>
              <a:t> Fußballspiele in möglichst kleinen Gruppen (viele </a:t>
            </a:r>
          </a:p>
          <a:p>
            <a:pPr defTabSz="885825" eaLnBrk="1" hangingPunct="1">
              <a:buFont typeface="Wingdings" pitchFamily="2" charset="2"/>
              <a:buNone/>
            </a:pPr>
            <a:r>
              <a:rPr lang="de-DE" sz="1000" dirty="0"/>
              <a:t>    Ballkontakte)</a:t>
            </a:r>
          </a:p>
          <a:p>
            <a:pPr defTabSz="885825" eaLnBrk="1" hangingPunct="1">
              <a:buFont typeface="Wingdings" pitchFamily="2" charset="2"/>
              <a:buNone/>
            </a:pPr>
            <a:r>
              <a:rPr lang="de-DE" sz="1200" b="1" u="sng" dirty="0"/>
              <a:t>Hinweis:</a:t>
            </a:r>
          </a:p>
          <a:p>
            <a:pPr defTabSz="885825" eaLnBrk="1" hangingPunct="1">
              <a:buFont typeface="Wingdings" pitchFamily="2" charset="2"/>
              <a:buNone/>
            </a:pPr>
            <a:r>
              <a:rPr lang="de-DE" sz="1000" dirty="0"/>
              <a:t>Den Kindern sollte durch die Teilnahme an Turnieren o.ä. möglichst oft die Gelegenheit  zum Fußball spielen - </a:t>
            </a:r>
            <a:r>
              <a:rPr lang="de-DE" sz="1000" b="1" dirty="0"/>
              <a:t>ohne Erfolgs- und Leistungsdruck </a:t>
            </a:r>
            <a:r>
              <a:rPr lang="de-DE" sz="1000" dirty="0"/>
              <a:t>- gegeben werden. (Entdeckendes Lernen)</a:t>
            </a:r>
          </a:p>
        </p:txBody>
      </p:sp>
      <p:sp>
        <p:nvSpPr>
          <p:cNvPr id="13321" name="Text Box 1682"/>
          <p:cNvSpPr txBox="1">
            <a:spLocks noChangeArrowheads="1"/>
          </p:cNvSpPr>
          <p:nvPr/>
        </p:nvSpPr>
        <p:spPr bwMode="auto">
          <a:xfrm>
            <a:off x="71438" y="1330325"/>
            <a:ext cx="3130550" cy="1293813"/>
          </a:xfrm>
          <a:prstGeom prst="rect">
            <a:avLst/>
          </a:prstGeom>
          <a:solidFill>
            <a:srgbClr val="FFFF66">
              <a:alpha val="59608"/>
            </a:srgbClr>
          </a:solidFill>
          <a:ln w="9525">
            <a:solidFill>
              <a:schemeClr val="tx1"/>
            </a:solidFill>
            <a:miter lim="800000"/>
            <a:headEnd/>
            <a:tailEnd/>
          </a:ln>
          <a:effectLst/>
          <a:extLst/>
        </p:spPr>
        <p:txBody>
          <a:bodyPr lIns="54000" tIns="18000" rIns="54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A</a:t>
            </a:r>
            <a:r>
              <a:rPr lang="de-DE" sz="1200" b="1" u="sng" dirty="0" smtClean="0"/>
              <a:t>lterstypische </a:t>
            </a:r>
            <a:r>
              <a:rPr lang="de-DE" sz="1200" b="1" u="sng" dirty="0"/>
              <a:t>Merkmale:</a:t>
            </a:r>
          </a:p>
          <a:p>
            <a:pPr defTabSz="885825" eaLnBrk="1" hangingPunct="1">
              <a:buFont typeface="Wingdings" pitchFamily="2" charset="2"/>
              <a:buChar char="Ø"/>
            </a:pPr>
            <a:r>
              <a:rPr lang="de-DE" sz="1000" dirty="0"/>
              <a:t> Ich-bezogen</a:t>
            </a:r>
          </a:p>
          <a:p>
            <a:pPr defTabSz="885825" eaLnBrk="1" hangingPunct="1">
              <a:buFont typeface="Wingdings" pitchFamily="2" charset="2"/>
              <a:buChar char="Ø"/>
            </a:pPr>
            <a:r>
              <a:rPr lang="de-DE" sz="1000" dirty="0"/>
              <a:t> Neugierig und phantasievoll</a:t>
            </a:r>
          </a:p>
          <a:p>
            <a:pPr defTabSz="885825" eaLnBrk="1" hangingPunct="1">
              <a:buFont typeface="Wingdings" pitchFamily="2" charset="2"/>
              <a:buChar char="Ø"/>
            </a:pPr>
            <a:r>
              <a:rPr lang="de-DE" sz="1000" dirty="0"/>
              <a:t> A</a:t>
            </a:r>
            <a:r>
              <a:rPr lang="de-DE" sz="1000" dirty="0" smtClean="0"/>
              <a:t>usgeprägter </a:t>
            </a:r>
            <a:r>
              <a:rPr lang="de-DE" sz="1000" dirty="0"/>
              <a:t>Bewegungs- und Spieldrang</a:t>
            </a:r>
          </a:p>
          <a:p>
            <a:pPr defTabSz="885825" eaLnBrk="1" hangingPunct="1">
              <a:buFont typeface="Wingdings" pitchFamily="2" charset="2"/>
              <a:buChar char="Ø"/>
            </a:pPr>
            <a:r>
              <a:rPr lang="de-DE" sz="1000" dirty="0"/>
              <a:t> Hohe Beweglichkeit aber geringe Koordination</a:t>
            </a:r>
          </a:p>
          <a:p>
            <a:pPr defTabSz="885825" eaLnBrk="1" hangingPunct="1">
              <a:buFont typeface="Wingdings" pitchFamily="2" charset="2"/>
              <a:buChar char="Ø"/>
            </a:pPr>
            <a:r>
              <a:rPr lang="de-DE" sz="1000" dirty="0"/>
              <a:t> Geringe Konzentrationsfähigkeit </a:t>
            </a:r>
          </a:p>
          <a:p>
            <a:pPr defTabSz="885825" eaLnBrk="1" hangingPunct="1">
              <a:buFont typeface="Wingdings" pitchFamily="2" charset="2"/>
              <a:buChar char="Ø"/>
            </a:pPr>
            <a:r>
              <a:rPr lang="de-DE" sz="1000" dirty="0"/>
              <a:t> Schnelle Ermüdung</a:t>
            </a:r>
          </a:p>
          <a:p>
            <a:pPr defTabSz="885825" eaLnBrk="1" hangingPunct="1">
              <a:buFont typeface="Wingdings" pitchFamily="2" charset="2"/>
              <a:buChar char="Ø"/>
            </a:pPr>
            <a:r>
              <a:rPr lang="de-DE" sz="1000" dirty="0"/>
              <a:t> Schwache Muskulatur</a:t>
            </a:r>
          </a:p>
        </p:txBody>
      </p:sp>
      <p:sp>
        <p:nvSpPr>
          <p:cNvPr id="13322" name="Text Box 1684"/>
          <p:cNvSpPr txBox="1">
            <a:spLocks noChangeArrowheads="1"/>
          </p:cNvSpPr>
          <p:nvPr/>
        </p:nvSpPr>
        <p:spPr bwMode="auto">
          <a:xfrm>
            <a:off x="71438" y="2682000"/>
            <a:ext cx="3130550" cy="1913789"/>
          </a:xfrm>
          <a:prstGeom prst="rect">
            <a:avLst/>
          </a:prstGeom>
          <a:solidFill>
            <a:srgbClr val="99FF66">
              <a:alpha val="60000"/>
            </a:srgbClr>
          </a:solidFill>
          <a:ln w="9525">
            <a:solidFill>
              <a:schemeClr val="tx1"/>
            </a:solidFill>
            <a:miter lim="800000"/>
            <a:headEnd/>
            <a:tailEnd/>
          </a:ln>
          <a:effectLst/>
          <a:extLst/>
        </p:spPr>
        <p:txBody>
          <a:bodyPr lIns="54000" tIns="18000" rIns="36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Anforderung an den Trainer:</a:t>
            </a:r>
          </a:p>
          <a:p>
            <a:pPr defTabSz="885825" eaLnBrk="1" hangingPunct="1">
              <a:buFont typeface="Wingdings" pitchFamily="2" charset="2"/>
              <a:buChar char="Ø"/>
            </a:pPr>
            <a:r>
              <a:rPr lang="de-DE" sz="1000" dirty="0" smtClean="0"/>
              <a:t> </a:t>
            </a:r>
            <a:r>
              <a:rPr lang="de-DE" sz="1000" dirty="0"/>
              <a:t>Große </a:t>
            </a:r>
            <a:r>
              <a:rPr lang="de-DE" sz="1000" dirty="0" smtClean="0"/>
              <a:t>Vorbildfunktion in jeder Situation</a:t>
            </a:r>
            <a:endParaRPr lang="de-DE" sz="1000" dirty="0"/>
          </a:p>
          <a:p>
            <a:pPr defTabSz="885825" eaLnBrk="1" hangingPunct="1">
              <a:buFont typeface="Wingdings" pitchFamily="2" charset="2"/>
              <a:buChar char="Ø"/>
            </a:pPr>
            <a:r>
              <a:rPr lang="de-DE" sz="1000" dirty="0"/>
              <a:t> „Guter Freund“ jedes Kindes</a:t>
            </a:r>
          </a:p>
          <a:p>
            <a:pPr defTabSz="885825" eaLnBrk="1" hangingPunct="1">
              <a:buFont typeface="Wingdings" pitchFamily="2" charset="2"/>
              <a:buChar char="Ø"/>
            </a:pPr>
            <a:r>
              <a:rPr lang="de-DE" sz="1000" dirty="0"/>
              <a:t> Kindgerechte Sprache und Vermittlung der Spiel- </a:t>
            </a:r>
          </a:p>
          <a:p>
            <a:pPr defTabSz="885825" eaLnBrk="1" hangingPunct="1">
              <a:buFont typeface="Wingdings" pitchFamily="2" charset="2"/>
              <a:buNone/>
            </a:pPr>
            <a:r>
              <a:rPr lang="de-DE" sz="1000" dirty="0"/>
              <a:t>    und Übungsformen</a:t>
            </a:r>
          </a:p>
          <a:p>
            <a:pPr defTabSz="885825" eaLnBrk="1" hangingPunct="1">
              <a:buFont typeface="Wingdings" pitchFamily="2" charset="2"/>
              <a:buChar char="Ø"/>
            </a:pPr>
            <a:r>
              <a:rPr lang="de-DE" sz="1000" dirty="0"/>
              <a:t> Klar strukturierte, immer gleiche Trainingsabläufe</a:t>
            </a:r>
          </a:p>
          <a:p>
            <a:pPr defTabSz="885825" eaLnBrk="1" hangingPunct="1">
              <a:buFont typeface="Wingdings" pitchFamily="2" charset="2"/>
              <a:buNone/>
            </a:pPr>
            <a:r>
              <a:rPr lang="de-DE" sz="1000" dirty="0"/>
              <a:t>    (z.B. Tummelphase, feste Trinkpause)</a:t>
            </a:r>
          </a:p>
          <a:p>
            <a:pPr defTabSz="885825" eaLnBrk="1" hangingPunct="1">
              <a:buFont typeface="Wingdings" pitchFamily="2" charset="2"/>
              <a:buChar char="Ø"/>
            </a:pPr>
            <a:r>
              <a:rPr lang="de-DE" sz="1000" dirty="0"/>
              <a:t> Trainingsgrundsätze finden aufgrund der alters- </a:t>
            </a:r>
          </a:p>
          <a:p>
            <a:pPr defTabSz="885825" eaLnBrk="1" hangingPunct="1">
              <a:buFont typeface="Wingdings" pitchFamily="2" charset="2"/>
              <a:buNone/>
            </a:pPr>
            <a:r>
              <a:rPr lang="de-DE" sz="1000" dirty="0"/>
              <a:t>     typischen </a:t>
            </a:r>
            <a:r>
              <a:rPr lang="de-DE" sz="1000" dirty="0" smtClean="0"/>
              <a:t>Merkmale nur </a:t>
            </a:r>
            <a:r>
              <a:rPr lang="de-DE" sz="1000" dirty="0"/>
              <a:t>bedingt Anwendung</a:t>
            </a:r>
          </a:p>
          <a:p>
            <a:pPr defTabSz="885825" eaLnBrk="1" hangingPunct="1">
              <a:buFont typeface="Wingdings" pitchFamily="2" charset="2"/>
              <a:buChar char="Ø"/>
            </a:pPr>
            <a:r>
              <a:rPr lang="de-DE" sz="1000" dirty="0"/>
              <a:t> Altersgerechte Vermittlung unserer Werte u Regeln</a:t>
            </a:r>
          </a:p>
          <a:p>
            <a:pPr defTabSz="885825" eaLnBrk="1" hangingPunct="1">
              <a:buFont typeface="Wingdings" pitchFamily="2" charset="2"/>
              <a:buChar char="Ø"/>
            </a:pPr>
            <a:r>
              <a:rPr lang="de-DE" sz="1000" dirty="0"/>
              <a:t> Förderung der Persönlichkeit und der sozialen </a:t>
            </a:r>
          </a:p>
          <a:p>
            <a:pPr defTabSz="885825" eaLnBrk="1" hangingPunct="1">
              <a:buFont typeface="Wingdings" pitchFamily="2" charset="2"/>
              <a:buNone/>
            </a:pPr>
            <a:r>
              <a:rPr lang="de-DE" sz="1000" dirty="0" smtClean="0"/>
              <a:t>    Kompetenz der Spieler</a:t>
            </a:r>
            <a:endParaRPr lang="de-DE" sz="1000" b="1" u="sng" dirty="0"/>
          </a:p>
        </p:txBody>
      </p:sp>
      <p:sp>
        <p:nvSpPr>
          <p:cNvPr id="13323" name="Text Box 1685"/>
          <p:cNvSpPr txBox="1">
            <a:spLocks noChangeArrowheads="1"/>
          </p:cNvSpPr>
          <p:nvPr/>
        </p:nvSpPr>
        <p:spPr bwMode="auto">
          <a:xfrm>
            <a:off x="6451600" y="1330325"/>
            <a:ext cx="3130550" cy="3021784"/>
          </a:xfrm>
          <a:prstGeom prst="rect">
            <a:avLst/>
          </a:prstGeom>
          <a:solidFill>
            <a:srgbClr val="FFCCCC">
              <a:alpha val="60000"/>
            </a:srgbClr>
          </a:solidFill>
          <a:ln w="9525">
            <a:solidFill>
              <a:schemeClr val="tx1"/>
            </a:solidFill>
            <a:miter lim="800000"/>
            <a:headEnd/>
            <a:tailEnd/>
          </a:ln>
          <a:effectLst/>
          <a:extLst/>
        </p:spPr>
        <p:txBody>
          <a:bodyPr lIns="54000" tIns="18000" rIns="18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smtClean="0"/>
              <a:t>Ausbildungsziele</a:t>
            </a:r>
            <a:r>
              <a:rPr lang="de-DE" sz="1200" b="1" u="sng" dirty="0"/>
              <a:t>:</a:t>
            </a:r>
            <a:endParaRPr lang="de-DE" sz="1000" dirty="0"/>
          </a:p>
          <a:p>
            <a:pPr defTabSz="885825" eaLnBrk="1" hangingPunct="1">
              <a:buFont typeface="Wingdings" pitchFamily="2" charset="2"/>
              <a:buChar char="Ø"/>
            </a:pPr>
            <a:r>
              <a:rPr lang="de-DE" sz="1000" dirty="0"/>
              <a:t> </a:t>
            </a:r>
            <a:r>
              <a:rPr lang="de-DE" sz="1000" dirty="0" smtClean="0"/>
              <a:t>Spaß </a:t>
            </a:r>
            <a:r>
              <a:rPr lang="de-DE" sz="1000" dirty="0"/>
              <a:t>an Bewegung im Allgemeinen und auf Fuß-</a:t>
            </a:r>
          </a:p>
          <a:p>
            <a:pPr defTabSz="885825" eaLnBrk="1" hangingPunct="1">
              <a:buFont typeface="Wingdings" pitchFamily="2" charset="2"/>
              <a:buNone/>
            </a:pPr>
            <a:r>
              <a:rPr lang="de-DE" sz="1000" dirty="0"/>
              <a:t>    ball im Besonderen wecken und fördern</a:t>
            </a:r>
          </a:p>
          <a:p>
            <a:pPr defTabSz="885825" eaLnBrk="1" hangingPunct="1">
              <a:buFont typeface="Wingdings" pitchFamily="2" charset="2"/>
              <a:buChar char="Ø"/>
            </a:pPr>
            <a:r>
              <a:rPr lang="de-DE" sz="1000" dirty="0"/>
              <a:t> Ganzheitliche sportliche und koordinative Förderung</a:t>
            </a:r>
          </a:p>
          <a:p>
            <a:pPr defTabSz="885825" eaLnBrk="1" hangingPunct="1">
              <a:buFont typeface="Wingdings" pitchFamily="2" charset="2"/>
              <a:buChar char="Ø"/>
            </a:pPr>
            <a:r>
              <a:rPr lang="de-DE" sz="1000" dirty="0" smtClean="0"/>
              <a:t> Vermittlung elementarer </a:t>
            </a:r>
            <a:r>
              <a:rPr lang="de-DE" sz="1000" dirty="0"/>
              <a:t>Fußballtechniken (z.B. </a:t>
            </a:r>
          </a:p>
          <a:p>
            <a:pPr defTabSz="885825" eaLnBrk="1" hangingPunct="1">
              <a:buFont typeface="Wingdings" pitchFamily="2" charset="2"/>
              <a:buNone/>
            </a:pPr>
            <a:r>
              <a:rPr lang="de-DE" sz="1000" dirty="0"/>
              <a:t>    Schuss, Pass)</a:t>
            </a:r>
          </a:p>
          <a:p>
            <a:pPr defTabSz="885825" eaLnBrk="1" hangingPunct="1">
              <a:buFont typeface="Wingdings" pitchFamily="2" charset="2"/>
              <a:buChar char="Ø"/>
            </a:pPr>
            <a:r>
              <a:rPr lang="de-DE" sz="1000" dirty="0"/>
              <a:t> </a:t>
            </a:r>
            <a:r>
              <a:rPr lang="de-DE" sz="1000" dirty="0" smtClean="0"/>
              <a:t>Kennenlernen </a:t>
            </a:r>
            <a:r>
              <a:rPr lang="de-DE" sz="1000" dirty="0"/>
              <a:t>fußballerischer Grundregeln (z.B. </a:t>
            </a:r>
          </a:p>
          <a:p>
            <a:pPr defTabSz="885825" eaLnBrk="1" hangingPunct="1">
              <a:buFont typeface="Wingdings" pitchFamily="2" charset="2"/>
              <a:buNone/>
            </a:pPr>
            <a:r>
              <a:rPr lang="de-DE" sz="1000" dirty="0"/>
              <a:t>     </a:t>
            </a:r>
            <a:r>
              <a:rPr lang="de-DE" sz="1000" dirty="0" smtClean="0"/>
              <a:t>Anstoß, </a:t>
            </a:r>
            <a:r>
              <a:rPr lang="de-DE" sz="1000" dirty="0"/>
              <a:t>Einwurf)</a:t>
            </a:r>
          </a:p>
          <a:p>
            <a:pPr defTabSz="885825" eaLnBrk="1" hangingPunct="1">
              <a:buFont typeface="Wingdings" pitchFamily="2" charset="2"/>
              <a:buChar char="Ø"/>
            </a:pPr>
            <a:r>
              <a:rPr lang="de-DE" sz="1000" dirty="0"/>
              <a:t> Stärkung des Selbstvertrauens und der Kreativität</a:t>
            </a:r>
          </a:p>
          <a:p>
            <a:pPr defTabSz="885825" eaLnBrk="1" hangingPunct="1">
              <a:buFont typeface="Wingdings" pitchFamily="2" charset="2"/>
              <a:buChar char="Ø"/>
            </a:pPr>
            <a:r>
              <a:rPr lang="de-DE" sz="1000" dirty="0"/>
              <a:t> Vermittlung von Respekt, Ehrlichkeit und Fairness </a:t>
            </a:r>
          </a:p>
          <a:p>
            <a:pPr defTabSz="885825" eaLnBrk="1" hangingPunct="1">
              <a:buFont typeface="Wingdings" pitchFamily="2" charset="2"/>
              <a:buNone/>
            </a:pPr>
            <a:r>
              <a:rPr lang="de-DE" sz="1000" dirty="0"/>
              <a:t>   </a:t>
            </a:r>
            <a:r>
              <a:rPr lang="de-DE" sz="1000" dirty="0" smtClean="0"/>
              <a:t> </a:t>
            </a:r>
            <a:r>
              <a:rPr lang="de-DE" sz="1000" dirty="0"/>
              <a:t>als Grundlagen des Miteinanders</a:t>
            </a:r>
          </a:p>
          <a:p>
            <a:pPr defTabSz="885825" eaLnBrk="1" hangingPunct="1">
              <a:buFont typeface="Wingdings" pitchFamily="2" charset="2"/>
              <a:buNone/>
            </a:pPr>
            <a:r>
              <a:rPr lang="de-DE" sz="1200" b="1" u="sng" dirty="0"/>
              <a:t>Hinweis:</a:t>
            </a:r>
          </a:p>
          <a:p>
            <a:pPr defTabSz="885825" eaLnBrk="1" hangingPunct="1">
              <a:buFont typeface="Wingdings" pitchFamily="2" charset="2"/>
              <a:buNone/>
            </a:pPr>
            <a:r>
              <a:rPr lang="de-DE" sz="1000" dirty="0"/>
              <a:t>Insbesondere gilt es bereits unseren Kleinsten </a:t>
            </a:r>
            <a:r>
              <a:rPr lang="de-DE" sz="1000" dirty="0" err="1"/>
              <a:t>Be-geisterung</a:t>
            </a:r>
            <a:r>
              <a:rPr lang="de-DE" sz="1000" dirty="0"/>
              <a:t> und Freude für Sport und Bewegung zu vermitteln. Gleichzeitig sollen von Beginn an </a:t>
            </a:r>
            <a:r>
              <a:rPr lang="de-DE" sz="1000" dirty="0" smtClean="0"/>
              <a:t>mit </a:t>
            </a:r>
            <a:r>
              <a:rPr lang="de-DE" sz="1000" dirty="0" err="1"/>
              <a:t>kind</a:t>
            </a:r>
            <a:r>
              <a:rPr lang="de-DE" sz="1000" dirty="0"/>
              <a:t>-gerechten Spiel-/</a:t>
            </a:r>
            <a:r>
              <a:rPr lang="de-DE" sz="1000" dirty="0" smtClean="0"/>
              <a:t>Übungsformen breite </a:t>
            </a:r>
            <a:r>
              <a:rPr lang="de-DE" sz="1000" dirty="0"/>
              <a:t>sportliche und koordinative Grundlagen für die weitere Ausbildung in unserem Verein und/oder auch einer späteren sport-</a:t>
            </a:r>
            <a:r>
              <a:rPr lang="de-DE" sz="1000" dirty="0" err="1"/>
              <a:t>lichen</a:t>
            </a:r>
            <a:r>
              <a:rPr lang="de-DE" sz="1000" dirty="0"/>
              <a:t> Betätigung der Kinder geschaffen werden.</a:t>
            </a:r>
          </a:p>
        </p:txBody>
      </p:sp>
      <p:graphicFrame>
        <p:nvGraphicFramePr>
          <p:cNvPr id="13324" name="Object 2115"/>
          <p:cNvGraphicFramePr>
            <a:graphicFrameLocks noGrp="1"/>
          </p:cNvGraphicFramePr>
          <p:nvPr>
            <p:ph idx="1"/>
            <p:extLst>
              <p:ext uri="{D42A27DB-BD31-4B8C-83A1-F6EECF244321}">
                <p14:modId xmlns:p14="http://schemas.microsoft.com/office/powerpoint/2010/main" val="2338742157"/>
              </p:ext>
            </p:extLst>
          </p:nvPr>
        </p:nvGraphicFramePr>
        <p:xfrm>
          <a:off x="74613" y="5292725"/>
          <a:ext cx="9537700" cy="1641475"/>
        </p:xfrm>
        <a:graphic>
          <a:graphicData uri="http://schemas.openxmlformats.org/presentationml/2006/ole">
            <mc:AlternateContent xmlns:mc="http://schemas.openxmlformats.org/markup-compatibility/2006">
              <mc:Choice xmlns:v="urn:schemas-microsoft-com:vml" Requires="v">
                <p:oleObj spid="_x0000_s13447" name="Arbeitsblatt" r:id="rId3" imgW="9801075" imgH="1676445" progId="Excel.Sheet.8">
                  <p:embed/>
                </p:oleObj>
              </mc:Choice>
              <mc:Fallback>
                <p:oleObj name="Arbeitsblatt" r:id="rId3" imgW="9801075" imgH="1676445" progId="Excel.Sheet.8">
                  <p:embed/>
                  <p:pic>
                    <p:nvPicPr>
                      <p:cNvPr id="0" name="Object 2115"/>
                      <p:cNvPicPr>
                        <a:picLocks noChangeArrowheads="1"/>
                      </p:cNvPicPr>
                      <p:nvPr/>
                    </p:nvPicPr>
                    <p:blipFill>
                      <a:blip r:embed="rId4"/>
                      <a:srcRect/>
                      <a:stretch>
                        <a:fillRect/>
                      </a:stretch>
                    </p:blipFill>
                    <p:spPr bwMode="auto">
                      <a:xfrm>
                        <a:off x="74613" y="5292725"/>
                        <a:ext cx="9537700" cy="1641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321"/>
                                        </p:tgtEl>
                                        <p:attrNameLst>
                                          <p:attrName>style.visibility</p:attrName>
                                        </p:attrNameLst>
                                      </p:cBhvr>
                                      <p:to>
                                        <p:strVal val="visible"/>
                                      </p:to>
                                    </p:set>
                                    <p:animEffect transition="in" filter="circle(in)">
                                      <p:cBhvr>
                                        <p:cTn id="7" dur="2000"/>
                                        <p:tgtEl>
                                          <p:spTgt spid="13321"/>
                                        </p:tgtEl>
                                      </p:cBhvr>
                                    </p:animEffect>
                                  </p:childTnLst>
                                </p:cTn>
                              </p:par>
                              <p:par>
                                <p:cTn id="8" presetID="6" presetClass="entr" presetSubtype="16" fill="hold" nodeType="withEffect">
                                  <p:stCondLst>
                                    <p:cond delay="0"/>
                                  </p:stCondLst>
                                  <p:childTnLst>
                                    <p:set>
                                      <p:cBhvr>
                                        <p:cTn id="9" dur="1" fill="hold">
                                          <p:stCondLst>
                                            <p:cond delay="0"/>
                                          </p:stCondLst>
                                        </p:cTn>
                                        <p:tgtEl>
                                          <p:spTgt spid="13321">
                                            <p:txEl>
                                              <p:pRg st="0" end="0"/>
                                            </p:txEl>
                                          </p:spTgt>
                                        </p:tgtEl>
                                        <p:attrNameLst>
                                          <p:attrName>style.visibility</p:attrName>
                                        </p:attrNameLst>
                                      </p:cBhvr>
                                      <p:to>
                                        <p:strVal val="visible"/>
                                      </p:to>
                                    </p:set>
                                    <p:animEffect transition="in" filter="circle(in)">
                                      <p:cBhvr>
                                        <p:cTn id="10" dur="2000"/>
                                        <p:tgtEl>
                                          <p:spTgt spid="13321">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3322"/>
                                        </p:tgtEl>
                                        <p:attrNameLst>
                                          <p:attrName>style.visibility</p:attrName>
                                        </p:attrNameLst>
                                      </p:cBhvr>
                                      <p:to>
                                        <p:strVal val="visible"/>
                                      </p:to>
                                    </p:set>
                                    <p:animEffect transition="in" filter="circle(in)">
                                      <p:cBhvr>
                                        <p:cTn id="15" dur="2000"/>
                                        <p:tgtEl>
                                          <p:spTgt spid="13322"/>
                                        </p:tgtEl>
                                      </p:cBhvr>
                                    </p:animEffect>
                                  </p:childTnLst>
                                </p:cTn>
                              </p:par>
                              <p:par>
                                <p:cTn id="16" presetID="6" presetClass="entr" presetSubtype="16" fill="hold" nodeType="withEffect">
                                  <p:stCondLst>
                                    <p:cond delay="0"/>
                                  </p:stCondLst>
                                  <p:childTnLst>
                                    <p:set>
                                      <p:cBhvr>
                                        <p:cTn id="17" dur="1" fill="hold">
                                          <p:stCondLst>
                                            <p:cond delay="0"/>
                                          </p:stCondLst>
                                        </p:cTn>
                                        <p:tgtEl>
                                          <p:spTgt spid="13322">
                                            <p:txEl>
                                              <p:pRg st="0" end="0"/>
                                            </p:txEl>
                                          </p:spTgt>
                                        </p:tgtEl>
                                        <p:attrNameLst>
                                          <p:attrName>style.visibility</p:attrName>
                                        </p:attrNameLst>
                                      </p:cBhvr>
                                      <p:to>
                                        <p:strVal val="visible"/>
                                      </p:to>
                                    </p:set>
                                    <p:animEffect transition="in" filter="circle(in)">
                                      <p:cBhvr>
                                        <p:cTn id="18" dur="2000"/>
                                        <p:tgtEl>
                                          <p:spTgt spid="13322">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13320"/>
                                        </p:tgtEl>
                                        <p:attrNameLst>
                                          <p:attrName>style.visibility</p:attrName>
                                        </p:attrNameLst>
                                      </p:cBhvr>
                                      <p:to>
                                        <p:strVal val="visible"/>
                                      </p:to>
                                    </p:set>
                                    <p:animEffect transition="in" filter="circle(in)">
                                      <p:cBhvr>
                                        <p:cTn id="23" dur="2000"/>
                                        <p:tgtEl>
                                          <p:spTgt spid="13320"/>
                                        </p:tgtEl>
                                      </p:cBhvr>
                                    </p:animEffect>
                                  </p:childTnLst>
                                </p:cTn>
                              </p:par>
                              <p:par>
                                <p:cTn id="24" presetID="6" presetClass="entr" presetSubtype="16" fill="hold" nodeType="withEffect">
                                  <p:stCondLst>
                                    <p:cond delay="0"/>
                                  </p:stCondLst>
                                  <p:childTnLst>
                                    <p:set>
                                      <p:cBhvr>
                                        <p:cTn id="25" dur="1" fill="hold">
                                          <p:stCondLst>
                                            <p:cond delay="0"/>
                                          </p:stCondLst>
                                        </p:cTn>
                                        <p:tgtEl>
                                          <p:spTgt spid="13320">
                                            <p:txEl>
                                              <p:pRg st="0" end="0"/>
                                            </p:txEl>
                                          </p:spTgt>
                                        </p:tgtEl>
                                        <p:attrNameLst>
                                          <p:attrName>style.visibility</p:attrName>
                                        </p:attrNameLst>
                                      </p:cBhvr>
                                      <p:to>
                                        <p:strVal val="visible"/>
                                      </p:to>
                                    </p:set>
                                    <p:animEffect transition="in" filter="circle(in)">
                                      <p:cBhvr>
                                        <p:cTn id="26" dur="2000"/>
                                        <p:tgtEl>
                                          <p:spTgt spid="13320">
                                            <p:txEl>
                                              <p:pRg st="0" end="0"/>
                                            </p:txEl>
                                          </p:spTgt>
                                        </p:tgtEl>
                                      </p:cBhvr>
                                    </p:animEffect>
                                  </p:childTnLst>
                                </p:cTn>
                              </p:par>
                              <p:par>
                                <p:cTn id="27" presetID="6" presetClass="entr" presetSubtype="16" fill="hold" nodeType="withEffect">
                                  <p:stCondLst>
                                    <p:cond delay="0"/>
                                  </p:stCondLst>
                                  <p:childTnLst>
                                    <p:set>
                                      <p:cBhvr>
                                        <p:cTn id="28" dur="1" fill="hold">
                                          <p:stCondLst>
                                            <p:cond delay="0"/>
                                          </p:stCondLst>
                                        </p:cTn>
                                        <p:tgtEl>
                                          <p:spTgt spid="13320">
                                            <p:txEl>
                                              <p:pRg st="9" end="9"/>
                                            </p:txEl>
                                          </p:spTgt>
                                        </p:tgtEl>
                                        <p:attrNameLst>
                                          <p:attrName>style.visibility</p:attrName>
                                        </p:attrNameLst>
                                      </p:cBhvr>
                                      <p:to>
                                        <p:strVal val="visible"/>
                                      </p:to>
                                    </p:set>
                                    <p:animEffect transition="in" filter="circle(in)">
                                      <p:cBhvr>
                                        <p:cTn id="29" dur="2000"/>
                                        <p:tgtEl>
                                          <p:spTgt spid="13320">
                                            <p:txEl>
                                              <p:pRg st="9" end="9"/>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13323"/>
                                        </p:tgtEl>
                                        <p:attrNameLst>
                                          <p:attrName>style.visibility</p:attrName>
                                        </p:attrNameLst>
                                      </p:cBhvr>
                                      <p:to>
                                        <p:strVal val="visible"/>
                                      </p:to>
                                    </p:set>
                                    <p:animEffect transition="in" filter="circle(in)">
                                      <p:cBhvr>
                                        <p:cTn id="34" dur="2000"/>
                                        <p:tgtEl>
                                          <p:spTgt spid="13323"/>
                                        </p:tgtEl>
                                      </p:cBhvr>
                                    </p:animEffect>
                                  </p:childTnLst>
                                </p:cTn>
                              </p:par>
                              <p:par>
                                <p:cTn id="35" presetID="6" presetClass="entr" presetSubtype="16" fill="hold" nodeType="withEffect">
                                  <p:stCondLst>
                                    <p:cond delay="0"/>
                                  </p:stCondLst>
                                  <p:childTnLst>
                                    <p:set>
                                      <p:cBhvr>
                                        <p:cTn id="36" dur="1" fill="hold">
                                          <p:stCondLst>
                                            <p:cond delay="0"/>
                                          </p:stCondLst>
                                        </p:cTn>
                                        <p:tgtEl>
                                          <p:spTgt spid="13323">
                                            <p:txEl>
                                              <p:pRg st="0" end="0"/>
                                            </p:txEl>
                                          </p:spTgt>
                                        </p:tgtEl>
                                        <p:attrNameLst>
                                          <p:attrName>style.visibility</p:attrName>
                                        </p:attrNameLst>
                                      </p:cBhvr>
                                      <p:to>
                                        <p:strVal val="visible"/>
                                      </p:to>
                                    </p:set>
                                    <p:animEffect transition="in" filter="circle(in)">
                                      <p:cBhvr>
                                        <p:cTn id="37" dur="2000"/>
                                        <p:tgtEl>
                                          <p:spTgt spid="13323">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3324"/>
                                        </p:tgtEl>
                                        <p:attrNameLst>
                                          <p:attrName>style.visibility</p:attrName>
                                        </p:attrNameLst>
                                      </p:cBhvr>
                                      <p:to>
                                        <p:strVal val="visible"/>
                                      </p:to>
                                    </p:set>
                                    <p:animEffect transition="in" filter="barn(inVertical)">
                                      <p:cBhvr>
                                        <p:cTn id="42" dur="1000"/>
                                        <p:tgtEl>
                                          <p:spTgt spid="13324"/>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3321">
                                            <p:txEl>
                                              <p:pRg st="1" end="1"/>
                                            </p:txEl>
                                          </p:spTgt>
                                        </p:tgtEl>
                                        <p:attrNameLst>
                                          <p:attrName>style.visibility</p:attrName>
                                        </p:attrNameLst>
                                      </p:cBhvr>
                                      <p:to>
                                        <p:strVal val="visible"/>
                                      </p:to>
                                    </p:set>
                                    <p:anim calcmode="lin" valueType="num">
                                      <p:cBhvr additive="base">
                                        <p:cTn id="47" dur="1000" fill="hold"/>
                                        <p:tgtEl>
                                          <p:spTgt spid="13321">
                                            <p:txEl>
                                              <p:pRg st="1" end="1"/>
                                            </p:txEl>
                                          </p:spTgt>
                                        </p:tgtEl>
                                        <p:attrNameLst>
                                          <p:attrName>ppt_x</p:attrName>
                                        </p:attrNameLst>
                                      </p:cBhvr>
                                      <p:tavLst>
                                        <p:tav tm="0">
                                          <p:val>
                                            <p:strVal val="#ppt_x"/>
                                          </p:val>
                                        </p:tav>
                                        <p:tav tm="100000">
                                          <p:val>
                                            <p:strVal val="#ppt_x"/>
                                          </p:val>
                                        </p:tav>
                                      </p:tavLst>
                                    </p:anim>
                                    <p:anim calcmode="lin" valueType="num">
                                      <p:cBhvr additive="base">
                                        <p:cTn id="48" dur="1000" fill="hold"/>
                                        <p:tgtEl>
                                          <p:spTgt spid="13321">
                                            <p:txEl>
                                              <p:pRg st="1" end="1"/>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13321">
                                            <p:txEl>
                                              <p:pRg st="2" end="2"/>
                                            </p:txEl>
                                          </p:spTgt>
                                        </p:tgtEl>
                                        <p:attrNameLst>
                                          <p:attrName>style.visibility</p:attrName>
                                        </p:attrNameLst>
                                      </p:cBhvr>
                                      <p:to>
                                        <p:strVal val="visible"/>
                                      </p:to>
                                    </p:set>
                                    <p:anim calcmode="lin" valueType="num">
                                      <p:cBhvr additive="base">
                                        <p:cTn id="51" dur="1000" fill="hold"/>
                                        <p:tgtEl>
                                          <p:spTgt spid="13321">
                                            <p:txEl>
                                              <p:pRg st="2" end="2"/>
                                            </p:txEl>
                                          </p:spTgt>
                                        </p:tgtEl>
                                        <p:attrNameLst>
                                          <p:attrName>ppt_x</p:attrName>
                                        </p:attrNameLst>
                                      </p:cBhvr>
                                      <p:tavLst>
                                        <p:tav tm="0">
                                          <p:val>
                                            <p:strVal val="#ppt_x"/>
                                          </p:val>
                                        </p:tav>
                                        <p:tav tm="100000">
                                          <p:val>
                                            <p:strVal val="#ppt_x"/>
                                          </p:val>
                                        </p:tav>
                                      </p:tavLst>
                                    </p:anim>
                                    <p:anim calcmode="lin" valueType="num">
                                      <p:cBhvr additive="base">
                                        <p:cTn id="52" dur="1000" fill="hold"/>
                                        <p:tgtEl>
                                          <p:spTgt spid="13321">
                                            <p:txEl>
                                              <p:pRg st="2" end="2"/>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13321">
                                            <p:txEl>
                                              <p:pRg st="3" end="3"/>
                                            </p:txEl>
                                          </p:spTgt>
                                        </p:tgtEl>
                                        <p:attrNameLst>
                                          <p:attrName>style.visibility</p:attrName>
                                        </p:attrNameLst>
                                      </p:cBhvr>
                                      <p:to>
                                        <p:strVal val="visible"/>
                                      </p:to>
                                    </p:set>
                                    <p:anim calcmode="lin" valueType="num">
                                      <p:cBhvr additive="base">
                                        <p:cTn id="55" dur="1000" fill="hold"/>
                                        <p:tgtEl>
                                          <p:spTgt spid="13321">
                                            <p:txEl>
                                              <p:pRg st="3" end="3"/>
                                            </p:txEl>
                                          </p:spTgt>
                                        </p:tgtEl>
                                        <p:attrNameLst>
                                          <p:attrName>ppt_x</p:attrName>
                                        </p:attrNameLst>
                                      </p:cBhvr>
                                      <p:tavLst>
                                        <p:tav tm="0">
                                          <p:val>
                                            <p:strVal val="#ppt_x"/>
                                          </p:val>
                                        </p:tav>
                                        <p:tav tm="100000">
                                          <p:val>
                                            <p:strVal val="#ppt_x"/>
                                          </p:val>
                                        </p:tav>
                                      </p:tavLst>
                                    </p:anim>
                                    <p:anim calcmode="lin" valueType="num">
                                      <p:cBhvr additive="base">
                                        <p:cTn id="56" dur="1000" fill="hold"/>
                                        <p:tgtEl>
                                          <p:spTgt spid="13321">
                                            <p:txEl>
                                              <p:pRg st="3" end="3"/>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13321">
                                            <p:txEl>
                                              <p:pRg st="4" end="4"/>
                                            </p:txEl>
                                          </p:spTgt>
                                        </p:tgtEl>
                                        <p:attrNameLst>
                                          <p:attrName>style.visibility</p:attrName>
                                        </p:attrNameLst>
                                      </p:cBhvr>
                                      <p:to>
                                        <p:strVal val="visible"/>
                                      </p:to>
                                    </p:set>
                                    <p:anim calcmode="lin" valueType="num">
                                      <p:cBhvr additive="base">
                                        <p:cTn id="59" dur="1000" fill="hold"/>
                                        <p:tgtEl>
                                          <p:spTgt spid="13321">
                                            <p:txEl>
                                              <p:pRg st="4" end="4"/>
                                            </p:txEl>
                                          </p:spTgt>
                                        </p:tgtEl>
                                        <p:attrNameLst>
                                          <p:attrName>ppt_x</p:attrName>
                                        </p:attrNameLst>
                                      </p:cBhvr>
                                      <p:tavLst>
                                        <p:tav tm="0">
                                          <p:val>
                                            <p:strVal val="#ppt_x"/>
                                          </p:val>
                                        </p:tav>
                                        <p:tav tm="100000">
                                          <p:val>
                                            <p:strVal val="#ppt_x"/>
                                          </p:val>
                                        </p:tav>
                                      </p:tavLst>
                                    </p:anim>
                                    <p:anim calcmode="lin" valueType="num">
                                      <p:cBhvr additive="base">
                                        <p:cTn id="60" dur="1000" fill="hold"/>
                                        <p:tgtEl>
                                          <p:spTgt spid="13321">
                                            <p:txEl>
                                              <p:pRg st="4" end="4"/>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13321">
                                            <p:txEl>
                                              <p:pRg st="5" end="5"/>
                                            </p:txEl>
                                          </p:spTgt>
                                        </p:tgtEl>
                                        <p:attrNameLst>
                                          <p:attrName>style.visibility</p:attrName>
                                        </p:attrNameLst>
                                      </p:cBhvr>
                                      <p:to>
                                        <p:strVal val="visible"/>
                                      </p:to>
                                    </p:set>
                                    <p:anim calcmode="lin" valueType="num">
                                      <p:cBhvr additive="base">
                                        <p:cTn id="63" dur="1000" fill="hold"/>
                                        <p:tgtEl>
                                          <p:spTgt spid="13321">
                                            <p:txEl>
                                              <p:pRg st="5" end="5"/>
                                            </p:txEl>
                                          </p:spTgt>
                                        </p:tgtEl>
                                        <p:attrNameLst>
                                          <p:attrName>ppt_x</p:attrName>
                                        </p:attrNameLst>
                                      </p:cBhvr>
                                      <p:tavLst>
                                        <p:tav tm="0">
                                          <p:val>
                                            <p:strVal val="#ppt_x"/>
                                          </p:val>
                                        </p:tav>
                                        <p:tav tm="100000">
                                          <p:val>
                                            <p:strVal val="#ppt_x"/>
                                          </p:val>
                                        </p:tav>
                                      </p:tavLst>
                                    </p:anim>
                                    <p:anim calcmode="lin" valueType="num">
                                      <p:cBhvr additive="base">
                                        <p:cTn id="64" dur="1000" fill="hold"/>
                                        <p:tgtEl>
                                          <p:spTgt spid="13321">
                                            <p:txEl>
                                              <p:pRg st="5" end="5"/>
                                            </p:txEl>
                                          </p:spTgt>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0"/>
                                  </p:stCondLst>
                                  <p:childTnLst>
                                    <p:set>
                                      <p:cBhvr>
                                        <p:cTn id="66" dur="1" fill="hold">
                                          <p:stCondLst>
                                            <p:cond delay="0"/>
                                          </p:stCondLst>
                                        </p:cTn>
                                        <p:tgtEl>
                                          <p:spTgt spid="13321">
                                            <p:txEl>
                                              <p:pRg st="6" end="6"/>
                                            </p:txEl>
                                          </p:spTgt>
                                        </p:tgtEl>
                                        <p:attrNameLst>
                                          <p:attrName>style.visibility</p:attrName>
                                        </p:attrNameLst>
                                      </p:cBhvr>
                                      <p:to>
                                        <p:strVal val="visible"/>
                                      </p:to>
                                    </p:set>
                                    <p:anim calcmode="lin" valueType="num">
                                      <p:cBhvr additive="base">
                                        <p:cTn id="67" dur="1000" fill="hold"/>
                                        <p:tgtEl>
                                          <p:spTgt spid="13321">
                                            <p:txEl>
                                              <p:pRg st="6" end="6"/>
                                            </p:txEl>
                                          </p:spTgt>
                                        </p:tgtEl>
                                        <p:attrNameLst>
                                          <p:attrName>ppt_x</p:attrName>
                                        </p:attrNameLst>
                                      </p:cBhvr>
                                      <p:tavLst>
                                        <p:tav tm="0">
                                          <p:val>
                                            <p:strVal val="#ppt_x"/>
                                          </p:val>
                                        </p:tav>
                                        <p:tav tm="100000">
                                          <p:val>
                                            <p:strVal val="#ppt_x"/>
                                          </p:val>
                                        </p:tav>
                                      </p:tavLst>
                                    </p:anim>
                                    <p:anim calcmode="lin" valueType="num">
                                      <p:cBhvr additive="base">
                                        <p:cTn id="68" dur="1000" fill="hold"/>
                                        <p:tgtEl>
                                          <p:spTgt spid="13321">
                                            <p:txEl>
                                              <p:pRg st="6" end="6"/>
                                            </p:txEl>
                                          </p:spTgt>
                                        </p:tgtEl>
                                        <p:attrNameLst>
                                          <p:attrName>ppt_y</p:attrName>
                                        </p:attrNameLst>
                                      </p:cBhvr>
                                      <p:tavLst>
                                        <p:tav tm="0">
                                          <p:val>
                                            <p:strVal val="1+#ppt_h/2"/>
                                          </p:val>
                                        </p:tav>
                                        <p:tav tm="100000">
                                          <p:val>
                                            <p:strVal val="#ppt_y"/>
                                          </p:val>
                                        </p:tav>
                                      </p:tavLst>
                                    </p:anim>
                                  </p:childTnLst>
                                </p:cTn>
                              </p:par>
                              <p:par>
                                <p:cTn id="69" presetID="2" presetClass="entr" presetSubtype="4" fill="hold" nodeType="withEffect">
                                  <p:stCondLst>
                                    <p:cond delay="0"/>
                                  </p:stCondLst>
                                  <p:childTnLst>
                                    <p:set>
                                      <p:cBhvr>
                                        <p:cTn id="70" dur="1" fill="hold">
                                          <p:stCondLst>
                                            <p:cond delay="0"/>
                                          </p:stCondLst>
                                        </p:cTn>
                                        <p:tgtEl>
                                          <p:spTgt spid="13321">
                                            <p:txEl>
                                              <p:pRg st="7" end="7"/>
                                            </p:txEl>
                                          </p:spTgt>
                                        </p:tgtEl>
                                        <p:attrNameLst>
                                          <p:attrName>style.visibility</p:attrName>
                                        </p:attrNameLst>
                                      </p:cBhvr>
                                      <p:to>
                                        <p:strVal val="visible"/>
                                      </p:to>
                                    </p:set>
                                    <p:anim calcmode="lin" valueType="num">
                                      <p:cBhvr additive="base">
                                        <p:cTn id="71" dur="1000" fill="hold"/>
                                        <p:tgtEl>
                                          <p:spTgt spid="13321">
                                            <p:txEl>
                                              <p:pRg st="7" end="7"/>
                                            </p:txEl>
                                          </p:spTgt>
                                        </p:tgtEl>
                                        <p:attrNameLst>
                                          <p:attrName>ppt_x</p:attrName>
                                        </p:attrNameLst>
                                      </p:cBhvr>
                                      <p:tavLst>
                                        <p:tav tm="0">
                                          <p:val>
                                            <p:strVal val="#ppt_x"/>
                                          </p:val>
                                        </p:tav>
                                        <p:tav tm="100000">
                                          <p:val>
                                            <p:strVal val="#ppt_x"/>
                                          </p:val>
                                        </p:tav>
                                      </p:tavLst>
                                    </p:anim>
                                    <p:anim calcmode="lin" valueType="num">
                                      <p:cBhvr additive="base">
                                        <p:cTn id="72" dur="1000" fill="hold"/>
                                        <p:tgtEl>
                                          <p:spTgt spid="1332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nodeType="clickEffect">
                                  <p:stCondLst>
                                    <p:cond delay="0"/>
                                  </p:stCondLst>
                                  <p:childTnLst>
                                    <p:set>
                                      <p:cBhvr>
                                        <p:cTn id="76" dur="1" fill="hold">
                                          <p:stCondLst>
                                            <p:cond delay="0"/>
                                          </p:stCondLst>
                                        </p:cTn>
                                        <p:tgtEl>
                                          <p:spTgt spid="13322">
                                            <p:txEl>
                                              <p:pRg st="1" end="1"/>
                                            </p:txEl>
                                          </p:spTgt>
                                        </p:tgtEl>
                                        <p:attrNameLst>
                                          <p:attrName>style.visibility</p:attrName>
                                        </p:attrNameLst>
                                      </p:cBhvr>
                                      <p:to>
                                        <p:strVal val="visible"/>
                                      </p:to>
                                    </p:set>
                                    <p:anim calcmode="lin" valueType="num">
                                      <p:cBhvr additive="base">
                                        <p:cTn id="77" dur="1000" fill="hold"/>
                                        <p:tgtEl>
                                          <p:spTgt spid="13322">
                                            <p:txEl>
                                              <p:pRg st="1" end="1"/>
                                            </p:txEl>
                                          </p:spTgt>
                                        </p:tgtEl>
                                        <p:attrNameLst>
                                          <p:attrName>ppt_x</p:attrName>
                                        </p:attrNameLst>
                                      </p:cBhvr>
                                      <p:tavLst>
                                        <p:tav tm="0">
                                          <p:val>
                                            <p:strVal val="#ppt_x"/>
                                          </p:val>
                                        </p:tav>
                                        <p:tav tm="100000">
                                          <p:val>
                                            <p:strVal val="#ppt_x"/>
                                          </p:val>
                                        </p:tav>
                                      </p:tavLst>
                                    </p:anim>
                                    <p:anim calcmode="lin" valueType="num">
                                      <p:cBhvr additive="base">
                                        <p:cTn id="78" dur="1000" fill="hold"/>
                                        <p:tgtEl>
                                          <p:spTgt spid="13322">
                                            <p:txEl>
                                              <p:pRg st="1" end="1"/>
                                            </p:txEl>
                                          </p:spTgt>
                                        </p:tgtEl>
                                        <p:attrNameLst>
                                          <p:attrName>ppt_y</p:attrName>
                                        </p:attrNameLst>
                                      </p:cBhvr>
                                      <p:tavLst>
                                        <p:tav tm="0">
                                          <p:val>
                                            <p:strVal val="1+#ppt_h/2"/>
                                          </p:val>
                                        </p:tav>
                                        <p:tav tm="100000">
                                          <p:val>
                                            <p:strVal val="#ppt_y"/>
                                          </p:val>
                                        </p:tav>
                                      </p:tavLst>
                                    </p:anim>
                                  </p:childTnLst>
                                </p:cTn>
                              </p:par>
                              <p:par>
                                <p:cTn id="79" presetID="2" presetClass="entr" presetSubtype="4" fill="hold" nodeType="withEffect">
                                  <p:stCondLst>
                                    <p:cond delay="0"/>
                                  </p:stCondLst>
                                  <p:childTnLst>
                                    <p:set>
                                      <p:cBhvr>
                                        <p:cTn id="80" dur="1" fill="hold">
                                          <p:stCondLst>
                                            <p:cond delay="0"/>
                                          </p:stCondLst>
                                        </p:cTn>
                                        <p:tgtEl>
                                          <p:spTgt spid="13322">
                                            <p:txEl>
                                              <p:pRg st="2" end="2"/>
                                            </p:txEl>
                                          </p:spTgt>
                                        </p:tgtEl>
                                        <p:attrNameLst>
                                          <p:attrName>style.visibility</p:attrName>
                                        </p:attrNameLst>
                                      </p:cBhvr>
                                      <p:to>
                                        <p:strVal val="visible"/>
                                      </p:to>
                                    </p:set>
                                    <p:anim calcmode="lin" valueType="num">
                                      <p:cBhvr additive="base">
                                        <p:cTn id="81" dur="1000" fill="hold"/>
                                        <p:tgtEl>
                                          <p:spTgt spid="13322">
                                            <p:txEl>
                                              <p:pRg st="2" end="2"/>
                                            </p:txEl>
                                          </p:spTgt>
                                        </p:tgtEl>
                                        <p:attrNameLst>
                                          <p:attrName>ppt_x</p:attrName>
                                        </p:attrNameLst>
                                      </p:cBhvr>
                                      <p:tavLst>
                                        <p:tav tm="0">
                                          <p:val>
                                            <p:strVal val="#ppt_x"/>
                                          </p:val>
                                        </p:tav>
                                        <p:tav tm="100000">
                                          <p:val>
                                            <p:strVal val="#ppt_x"/>
                                          </p:val>
                                        </p:tav>
                                      </p:tavLst>
                                    </p:anim>
                                    <p:anim calcmode="lin" valueType="num">
                                      <p:cBhvr additive="base">
                                        <p:cTn id="82" dur="1000" fill="hold"/>
                                        <p:tgtEl>
                                          <p:spTgt spid="13322">
                                            <p:txEl>
                                              <p:pRg st="2" end="2"/>
                                            </p:txEl>
                                          </p:spTgt>
                                        </p:tgtEl>
                                        <p:attrNameLst>
                                          <p:attrName>ppt_y</p:attrName>
                                        </p:attrNameLst>
                                      </p:cBhvr>
                                      <p:tavLst>
                                        <p:tav tm="0">
                                          <p:val>
                                            <p:strVal val="1+#ppt_h/2"/>
                                          </p:val>
                                        </p:tav>
                                        <p:tav tm="100000">
                                          <p:val>
                                            <p:strVal val="#ppt_y"/>
                                          </p:val>
                                        </p:tav>
                                      </p:tavLst>
                                    </p:anim>
                                  </p:childTnLst>
                                </p:cTn>
                              </p:par>
                              <p:par>
                                <p:cTn id="83" presetID="2" presetClass="entr" presetSubtype="4" fill="hold" nodeType="withEffect">
                                  <p:stCondLst>
                                    <p:cond delay="0"/>
                                  </p:stCondLst>
                                  <p:childTnLst>
                                    <p:set>
                                      <p:cBhvr>
                                        <p:cTn id="84" dur="1" fill="hold">
                                          <p:stCondLst>
                                            <p:cond delay="0"/>
                                          </p:stCondLst>
                                        </p:cTn>
                                        <p:tgtEl>
                                          <p:spTgt spid="13322">
                                            <p:txEl>
                                              <p:pRg st="3" end="3"/>
                                            </p:txEl>
                                          </p:spTgt>
                                        </p:tgtEl>
                                        <p:attrNameLst>
                                          <p:attrName>style.visibility</p:attrName>
                                        </p:attrNameLst>
                                      </p:cBhvr>
                                      <p:to>
                                        <p:strVal val="visible"/>
                                      </p:to>
                                    </p:set>
                                    <p:anim calcmode="lin" valueType="num">
                                      <p:cBhvr additive="base">
                                        <p:cTn id="85" dur="1000" fill="hold"/>
                                        <p:tgtEl>
                                          <p:spTgt spid="13322">
                                            <p:txEl>
                                              <p:pRg st="3" end="3"/>
                                            </p:txEl>
                                          </p:spTgt>
                                        </p:tgtEl>
                                        <p:attrNameLst>
                                          <p:attrName>ppt_x</p:attrName>
                                        </p:attrNameLst>
                                      </p:cBhvr>
                                      <p:tavLst>
                                        <p:tav tm="0">
                                          <p:val>
                                            <p:strVal val="#ppt_x"/>
                                          </p:val>
                                        </p:tav>
                                        <p:tav tm="100000">
                                          <p:val>
                                            <p:strVal val="#ppt_x"/>
                                          </p:val>
                                        </p:tav>
                                      </p:tavLst>
                                    </p:anim>
                                    <p:anim calcmode="lin" valueType="num">
                                      <p:cBhvr additive="base">
                                        <p:cTn id="86" dur="1000" fill="hold"/>
                                        <p:tgtEl>
                                          <p:spTgt spid="13322">
                                            <p:txEl>
                                              <p:pRg st="3" end="3"/>
                                            </p:txEl>
                                          </p:spTgt>
                                        </p:tgtEl>
                                        <p:attrNameLst>
                                          <p:attrName>ppt_y</p:attrName>
                                        </p:attrNameLst>
                                      </p:cBhvr>
                                      <p:tavLst>
                                        <p:tav tm="0">
                                          <p:val>
                                            <p:strVal val="1+#ppt_h/2"/>
                                          </p:val>
                                        </p:tav>
                                        <p:tav tm="100000">
                                          <p:val>
                                            <p:strVal val="#ppt_y"/>
                                          </p:val>
                                        </p:tav>
                                      </p:tavLst>
                                    </p:anim>
                                  </p:childTnLst>
                                </p:cTn>
                              </p:par>
                              <p:par>
                                <p:cTn id="87" presetID="2" presetClass="entr" presetSubtype="4" fill="hold" nodeType="withEffect">
                                  <p:stCondLst>
                                    <p:cond delay="0"/>
                                  </p:stCondLst>
                                  <p:childTnLst>
                                    <p:set>
                                      <p:cBhvr>
                                        <p:cTn id="88" dur="1" fill="hold">
                                          <p:stCondLst>
                                            <p:cond delay="0"/>
                                          </p:stCondLst>
                                        </p:cTn>
                                        <p:tgtEl>
                                          <p:spTgt spid="13322">
                                            <p:txEl>
                                              <p:pRg st="4" end="4"/>
                                            </p:txEl>
                                          </p:spTgt>
                                        </p:tgtEl>
                                        <p:attrNameLst>
                                          <p:attrName>style.visibility</p:attrName>
                                        </p:attrNameLst>
                                      </p:cBhvr>
                                      <p:to>
                                        <p:strVal val="visible"/>
                                      </p:to>
                                    </p:set>
                                    <p:anim calcmode="lin" valueType="num">
                                      <p:cBhvr additive="base">
                                        <p:cTn id="89" dur="1000" fill="hold"/>
                                        <p:tgtEl>
                                          <p:spTgt spid="13322">
                                            <p:txEl>
                                              <p:pRg st="4" end="4"/>
                                            </p:txEl>
                                          </p:spTgt>
                                        </p:tgtEl>
                                        <p:attrNameLst>
                                          <p:attrName>ppt_x</p:attrName>
                                        </p:attrNameLst>
                                      </p:cBhvr>
                                      <p:tavLst>
                                        <p:tav tm="0">
                                          <p:val>
                                            <p:strVal val="#ppt_x"/>
                                          </p:val>
                                        </p:tav>
                                        <p:tav tm="100000">
                                          <p:val>
                                            <p:strVal val="#ppt_x"/>
                                          </p:val>
                                        </p:tav>
                                      </p:tavLst>
                                    </p:anim>
                                    <p:anim calcmode="lin" valueType="num">
                                      <p:cBhvr additive="base">
                                        <p:cTn id="90" dur="1000" fill="hold"/>
                                        <p:tgtEl>
                                          <p:spTgt spid="13322">
                                            <p:txEl>
                                              <p:pRg st="4" end="4"/>
                                            </p:txEl>
                                          </p:spTgt>
                                        </p:tgtEl>
                                        <p:attrNameLst>
                                          <p:attrName>ppt_y</p:attrName>
                                        </p:attrNameLst>
                                      </p:cBhvr>
                                      <p:tavLst>
                                        <p:tav tm="0">
                                          <p:val>
                                            <p:strVal val="1+#ppt_h/2"/>
                                          </p:val>
                                        </p:tav>
                                        <p:tav tm="100000">
                                          <p:val>
                                            <p:strVal val="#ppt_y"/>
                                          </p:val>
                                        </p:tav>
                                      </p:tavLst>
                                    </p:anim>
                                  </p:childTnLst>
                                </p:cTn>
                              </p:par>
                              <p:par>
                                <p:cTn id="91" presetID="2" presetClass="entr" presetSubtype="4" fill="hold" nodeType="withEffect">
                                  <p:stCondLst>
                                    <p:cond delay="0"/>
                                  </p:stCondLst>
                                  <p:childTnLst>
                                    <p:set>
                                      <p:cBhvr>
                                        <p:cTn id="92" dur="1" fill="hold">
                                          <p:stCondLst>
                                            <p:cond delay="0"/>
                                          </p:stCondLst>
                                        </p:cTn>
                                        <p:tgtEl>
                                          <p:spTgt spid="13322">
                                            <p:txEl>
                                              <p:pRg st="5" end="5"/>
                                            </p:txEl>
                                          </p:spTgt>
                                        </p:tgtEl>
                                        <p:attrNameLst>
                                          <p:attrName>style.visibility</p:attrName>
                                        </p:attrNameLst>
                                      </p:cBhvr>
                                      <p:to>
                                        <p:strVal val="visible"/>
                                      </p:to>
                                    </p:set>
                                    <p:anim calcmode="lin" valueType="num">
                                      <p:cBhvr additive="base">
                                        <p:cTn id="93" dur="1000" fill="hold"/>
                                        <p:tgtEl>
                                          <p:spTgt spid="13322">
                                            <p:txEl>
                                              <p:pRg st="5" end="5"/>
                                            </p:txEl>
                                          </p:spTgt>
                                        </p:tgtEl>
                                        <p:attrNameLst>
                                          <p:attrName>ppt_x</p:attrName>
                                        </p:attrNameLst>
                                      </p:cBhvr>
                                      <p:tavLst>
                                        <p:tav tm="0">
                                          <p:val>
                                            <p:strVal val="#ppt_x"/>
                                          </p:val>
                                        </p:tav>
                                        <p:tav tm="100000">
                                          <p:val>
                                            <p:strVal val="#ppt_x"/>
                                          </p:val>
                                        </p:tav>
                                      </p:tavLst>
                                    </p:anim>
                                    <p:anim calcmode="lin" valueType="num">
                                      <p:cBhvr additive="base">
                                        <p:cTn id="94" dur="1000" fill="hold"/>
                                        <p:tgtEl>
                                          <p:spTgt spid="13322">
                                            <p:txEl>
                                              <p:pRg st="5" end="5"/>
                                            </p:txEl>
                                          </p:spTgt>
                                        </p:tgtEl>
                                        <p:attrNameLst>
                                          <p:attrName>ppt_y</p:attrName>
                                        </p:attrNameLst>
                                      </p:cBhvr>
                                      <p:tavLst>
                                        <p:tav tm="0">
                                          <p:val>
                                            <p:strVal val="1+#ppt_h/2"/>
                                          </p:val>
                                        </p:tav>
                                        <p:tav tm="100000">
                                          <p:val>
                                            <p:strVal val="#ppt_y"/>
                                          </p:val>
                                        </p:tav>
                                      </p:tavLst>
                                    </p:anim>
                                  </p:childTnLst>
                                </p:cTn>
                              </p:par>
                              <p:par>
                                <p:cTn id="95" presetID="2" presetClass="entr" presetSubtype="4" fill="hold" nodeType="withEffect">
                                  <p:stCondLst>
                                    <p:cond delay="0"/>
                                  </p:stCondLst>
                                  <p:childTnLst>
                                    <p:set>
                                      <p:cBhvr>
                                        <p:cTn id="96" dur="1" fill="hold">
                                          <p:stCondLst>
                                            <p:cond delay="0"/>
                                          </p:stCondLst>
                                        </p:cTn>
                                        <p:tgtEl>
                                          <p:spTgt spid="13322">
                                            <p:txEl>
                                              <p:pRg st="6" end="6"/>
                                            </p:txEl>
                                          </p:spTgt>
                                        </p:tgtEl>
                                        <p:attrNameLst>
                                          <p:attrName>style.visibility</p:attrName>
                                        </p:attrNameLst>
                                      </p:cBhvr>
                                      <p:to>
                                        <p:strVal val="visible"/>
                                      </p:to>
                                    </p:set>
                                    <p:anim calcmode="lin" valueType="num">
                                      <p:cBhvr additive="base">
                                        <p:cTn id="97" dur="1000" fill="hold"/>
                                        <p:tgtEl>
                                          <p:spTgt spid="13322">
                                            <p:txEl>
                                              <p:pRg st="6" end="6"/>
                                            </p:txEl>
                                          </p:spTgt>
                                        </p:tgtEl>
                                        <p:attrNameLst>
                                          <p:attrName>ppt_x</p:attrName>
                                        </p:attrNameLst>
                                      </p:cBhvr>
                                      <p:tavLst>
                                        <p:tav tm="0">
                                          <p:val>
                                            <p:strVal val="#ppt_x"/>
                                          </p:val>
                                        </p:tav>
                                        <p:tav tm="100000">
                                          <p:val>
                                            <p:strVal val="#ppt_x"/>
                                          </p:val>
                                        </p:tav>
                                      </p:tavLst>
                                    </p:anim>
                                    <p:anim calcmode="lin" valueType="num">
                                      <p:cBhvr additive="base">
                                        <p:cTn id="98" dur="1000" fill="hold"/>
                                        <p:tgtEl>
                                          <p:spTgt spid="13322">
                                            <p:txEl>
                                              <p:pRg st="6" end="6"/>
                                            </p:txEl>
                                          </p:spTgt>
                                        </p:tgtEl>
                                        <p:attrNameLst>
                                          <p:attrName>ppt_y</p:attrName>
                                        </p:attrNameLst>
                                      </p:cBhvr>
                                      <p:tavLst>
                                        <p:tav tm="0">
                                          <p:val>
                                            <p:strVal val="1+#ppt_h/2"/>
                                          </p:val>
                                        </p:tav>
                                        <p:tav tm="100000">
                                          <p:val>
                                            <p:strVal val="#ppt_y"/>
                                          </p:val>
                                        </p:tav>
                                      </p:tavLst>
                                    </p:anim>
                                  </p:childTnLst>
                                </p:cTn>
                              </p:par>
                              <p:par>
                                <p:cTn id="99" presetID="2" presetClass="entr" presetSubtype="4" fill="hold" nodeType="withEffect">
                                  <p:stCondLst>
                                    <p:cond delay="0"/>
                                  </p:stCondLst>
                                  <p:childTnLst>
                                    <p:set>
                                      <p:cBhvr>
                                        <p:cTn id="100" dur="1" fill="hold">
                                          <p:stCondLst>
                                            <p:cond delay="0"/>
                                          </p:stCondLst>
                                        </p:cTn>
                                        <p:tgtEl>
                                          <p:spTgt spid="13322">
                                            <p:txEl>
                                              <p:pRg st="7" end="7"/>
                                            </p:txEl>
                                          </p:spTgt>
                                        </p:tgtEl>
                                        <p:attrNameLst>
                                          <p:attrName>style.visibility</p:attrName>
                                        </p:attrNameLst>
                                      </p:cBhvr>
                                      <p:to>
                                        <p:strVal val="visible"/>
                                      </p:to>
                                    </p:set>
                                    <p:anim calcmode="lin" valueType="num">
                                      <p:cBhvr additive="base">
                                        <p:cTn id="101" dur="1000" fill="hold"/>
                                        <p:tgtEl>
                                          <p:spTgt spid="13322">
                                            <p:txEl>
                                              <p:pRg st="7" end="7"/>
                                            </p:txEl>
                                          </p:spTgt>
                                        </p:tgtEl>
                                        <p:attrNameLst>
                                          <p:attrName>ppt_x</p:attrName>
                                        </p:attrNameLst>
                                      </p:cBhvr>
                                      <p:tavLst>
                                        <p:tav tm="0">
                                          <p:val>
                                            <p:strVal val="#ppt_x"/>
                                          </p:val>
                                        </p:tav>
                                        <p:tav tm="100000">
                                          <p:val>
                                            <p:strVal val="#ppt_x"/>
                                          </p:val>
                                        </p:tav>
                                      </p:tavLst>
                                    </p:anim>
                                    <p:anim calcmode="lin" valueType="num">
                                      <p:cBhvr additive="base">
                                        <p:cTn id="102" dur="1000" fill="hold"/>
                                        <p:tgtEl>
                                          <p:spTgt spid="13322">
                                            <p:txEl>
                                              <p:pRg st="7" end="7"/>
                                            </p:txEl>
                                          </p:spTgt>
                                        </p:tgtEl>
                                        <p:attrNameLst>
                                          <p:attrName>ppt_y</p:attrName>
                                        </p:attrNameLst>
                                      </p:cBhvr>
                                      <p:tavLst>
                                        <p:tav tm="0">
                                          <p:val>
                                            <p:strVal val="1+#ppt_h/2"/>
                                          </p:val>
                                        </p:tav>
                                        <p:tav tm="100000">
                                          <p:val>
                                            <p:strVal val="#ppt_y"/>
                                          </p:val>
                                        </p:tav>
                                      </p:tavLst>
                                    </p:anim>
                                  </p:childTnLst>
                                </p:cTn>
                              </p:par>
                              <p:par>
                                <p:cTn id="103" presetID="2" presetClass="entr" presetSubtype="4" fill="hold" nodeType="withEffect">
                                  <p:stCondLst>
                                    <p:cond delay="0"/>
                                  </p:stCondLst>
                                  <p:childTnLst>
                                    <p:set>
                                      <p:cBhvr>
                                        <p:cTn id="104" dur="1" fill="hold">
                                          <p:stCondLst>
                                            <p:cond delay="0"/>
                                          </p:stCondLst>
                                        </p:cTn>
                                        <p:tgtEl>
                                          <p:spTgt spid="13322">
                                            <p:txEl>
                                              <p:pRg st="8" end="8"/>
                                            </p:txEl>
                                          </p:spTgt>
                                        </p:tgtEl>
                                        <p:attrNameLst>
                                          <p:attrName>style.visibility</p:attrName>
                                        </p:attrNameLst>
                                      </p:cBhvr>
                                      <p:to>
                                        <p:strVal val="visible"/>
                                      </p:to>
                                    </p:set>
                                    <p:anim calcmode="lin" valueType="num">
                                      <p:cBhvr additive="base">
                                        <p:cTn id="105" dur="1000" fill="hold"/>
                                        <p:tgtEl>
                                          <p:spTgt spid="13322">
                                            <p:txEl>
                                              <p:pRg st="8" end="8"/>
                                            </p:txEl>
                                          </p:spTgt>
                                        </p:tgtEl>
                                        <p:attrNameLst>
                                          <p:attrName>ppt_x</p:attrName>
                                        </p:attrNameLst>
                                      </p:cBhvr>
                                      <p:tavLst>
                                        <p:tav tm="0">
                                          <p:val>
                                            <p:strVal val="#ppt_x"/>
                                          </p:val>
                                        </p:tav>
                                        <p:tav tm="100000">
                                          <p:val>
                                            <p:strVal val="#ppt_x"/>
                                          </p:val>
                                        </p:tav>
                                      </p:tavLst>
                                    </p:anim>
                                    <p:anim calcmode="lin" valueType="num">
                                      <p:cBhvr additive="base">
                                        <p:cTn id="106" dur="1000" fill="hold"/>
                                        <p:tgtEl>
                                          <p:spTgt spid="13322">
                                            <p:txEl>
                                              <p:pRg st="8" end="8"/>
                                            </p:txEl>
                                          </p:spTgt>
                                        </p:tgtEl>
                                        <p:attrNameLst>
                                          <p:attrName>ppt_y</p:attrName>
                                        </p:attrNameLst>
                                      </p:cBhvr>
                                      <p:tavLst>
                                        <p:tav tm="0">
                                          <p:val>
                                            <p:strVal val="1+#ppt_h/2"/>
                                          </p:val>
                                        </p:tav>
                                        <p:tav tm="100000">
                                          <p:val>
                                            <p:strVal val="#ppt_y"/>
                                          </p:val>
                                        </p:tav>
                                      </p:tavLst>
                                    </p:anim>
                                  </p:childTnLst>
                                </p:cTn>
                              </p:par>
                              <p:par>
                                <p:cTn id="107" presetID="2" presetClass="entr" presetSubtype="4" fill="hold" nodeType="withEffect">
                                  <p:stCondLst>
                                    <p:cond delay="0"/>
                                  </p:stCondLst>
                                  <p:childTnLst>
                                    <p:set>
                                      <p:cBhvr>
                                        <p:cTn id="108" dur="1" fill="hold">
                                          <p:stCondLst>
                                            <p:cond delay="0"/>
                                          </p:stCondLst>
                                        </p:cTn>
                                        <p:tgtEl>
                                          <p:spTgt spid="13322">
                                            <p:txEl>
                                              <p:pRg st="9" end="9"/>
                                            </p:txEl>
                                          </p:spTgt>
                                        </p:tgtEl>
                                        <p:attrNameLst>
                                          <p:attrName>style.visibility</p:attrName>
                                        </p:attrNameLst>
                                      </p:cBhvr>
                                      <p:to>
                                        <p:strVal val="visible"/>
                                      </p:to>
                                    </p:set>
                                    <p:anim calcmode="lin" valueType="num">
                                      <p:cBhvr additive="base">
                                        <p:cTn id="109" dur="1000" fill="hold"/>
                                        <p:tgtEl>
                                          <p:spTgt spid="13322">
                                            <p:txEl>
                                              <p:pRg st="9" end="9"/>
                                            </p:txEl>
                                          </p:spTgt>
                                        </p:tgtEl>
                                        <p:attrNameLst>
                                          <p:attrName>ppt_x</p:attrName>
                                        </p:attrNameLst>
                                      </p:cBhvr>
                                      <p:tavLst>
                                        <p:tav tm="0">
                                          <p:val>
                                            <p:strVal val="#ppt_x"/>
                                          </p:val>
                                        </p:tav>
                                        <p:tav tm="100000">
                                          <p:val>
                                            <p:strVal val="#ppt_x"/>
                                          </p:val>
                                        </p:tav>
                                      </p:tavLst>
                                    </p:anim>
                                    <p:anim calcmode="lin" valueType="num">
                                      <p:cBhvr additive="base">
                                        <p:cTn id="110" dur="1000" fill="hold"/>
                                        <p:tgtEl>
                                          <p:spTgt spid="13322">
                                            <p:txEl>
                                              <p:pRg st="9" end="9"/>
                                            </p:txEl>
                                          </p:spTgt>
                                        </p:tgtEl>
                                        <p:attrNameLst>
                                          <p:attrName>ppt_y</p:attrName>
                                        </p:attrNameLst>
                                      </p:cBhvr>
                                      <p:tavLst>
                                        <p:tav tm="0">
                                          <p:val>
                                            <p:strVal val="1+#ppt_h/2"/>
                                          </p:val>
                                        </p:tav>
                                        <p:tav tm="100000">
                                          <p:val>
                                            <p:strVal val="#ppt_y"/>
                                          </p:val>
                                        </p:tav>
                                      </p:tavLst>
                                    </p:anim>
                                  </p:childTnLst>
                                </p:cTn>
                              </p:par>
                              <p:par>
                                <p:cTn id="111" presetID="2" presetClass="entr" presetSubtype="4" fill="hold" nodeType="withEffect">
                                  <p:stCondLst>
                                    <p:cond delay="0"/>
                                  </p:stCondLst>
                                  <p:childTnLst>
                                    <p:set>
                                      <p:cBhvr>
                                        <p:cTn id="112" dur="1" fill="hold">
                                          <p:stCondLst>
                                            <p:cond delay="0"/>
                                          </p:stCondLst>
                                        </p:cTn>
                                        <p:tgtEl>
                                          <p:spTgt spid="13322">
                                            <p:txEl>
                                              <p:pRg st="10" end="10"/>
                                            </p:txEl>
                                          </p:spTgt>
                                        </p:tgtEl>
                                        <p:attrNameLst>
                                          <p:attrName>style.visibility</p:attrName>
                                        </p:attrNameLst>
                                      </p:cBhvr>
                                      <p:to>
                                        <p:strVal val="visible"/>
                                      </p:to>
                                    </p:set>
                                    <p:anim calcmode="lin" valueType="num">
                                      <p:cBhvr additive="base">
                                        <p:cTn id="113" dur="1000" fill="hold"/>
                                        <p:tgtEl>
                                          <p:spTgt spid="13322">
                                            <p:txEl>
                                              <p:pRg st="10" end="10"/>
                                            </p:txEl>
                                          </p:spTgt>
                                        </p:tgtEl>
                                        <p:attrNameLst>
                                          <p:attrName>ppt_x</p:attrName>
                                        </p:attrNameLst>
                                      </p:cBhvr>
                                      <p:tavLst>
                                        <p:tav tm="0">
                                          <p:val>
                                            <p:strVal val="#ppt_x"/>
                                          </p:val>
                                        </p:tav>
                                        <p:tav tm="100000">
                                          <p:val>
                                            <p:strVal val="#ppt_x"/>
                                          </p:val>
                                        </p:tav>
                                      </p:tavLst>
                                    </p:anim>
                                    <p:anim calcmode="lin" valueType="num">
                                      <p:cBhvr additive="base">
                                        <p:cTn id="114" dur="1000" fill="hold"/>
                                        <p:tgtEl>
                                          <p:spTgt spid="13322">
                                            <p:txEl>
                                              <p:pRg st="10" end="10"/>
                                            </p:txEl>
                                          </p:spTgt>
                                        </p:tgtEl>
                                        <p:attrNameLst>
                                          <p:attrName>ppt_y</p:attrName>
                                        </p:attrNameLst>
                                      </p:cBhvr>
                                      <p:tavLst>
                                        <p:tav tm="0">
                                          <p:val>
                                            <p:strVal val="1+#ppt_h/2"/>
                                          </p:val>
                                        </p:tav>
                                        <p:tav tm="100000">
                                          <p:val>
                                            <p:strVal val="#ppt_y"/>
                                          </p:val>
                                        </p:tav>
                                      </p:tavLst>
                                    </p:anim>
                                  </p:childTnLst>
                                </p:cTn>
                              </p:par>
                              <p:par>
                                <p:cTn id="115" presetID="2" presetClass="entr" presetSubtype="4" fill="hold" nodeType="withEffect">
                                  <p:stCondLst>
                                    <p:cond delay="0"/>
                                  </p:stCondLst>
                                  <p:childTnLst>
                                    <p:set>
                                      <p:cBhvr>
                                        <p:cTn id="116" dur="1" fill="hold">
                                          <p:stCondLst>
                                            <p:cond delay="0"/>
                                          </p:stCondLst>
                                        </p:cTn>
                                        <p:tgtEl>
                                          <p:spTgt spid="13322">
                                            <p:txEl>
                                              <p:pRg st="11" end="11"/>
                                            </p:txEl>
                                          </p:spTgt>
                                        </p:tgtEl>
                                        <p:attrNameLst>
                                          <p:attrName>style.visibility</p:attrName>
                                        </p:attrNameLst>
                                      </p:cBhvr>
                                      <p:to>
                                        <p:strVal val="visible"/>
                                      </p:to>
                                    </p:set>
                                    <p:anim calcmode="lin" valueType="num">
                                      <p:cBhvr additive="base">
                                        <p:cTn id="117" dur="1000" fill="hold"/>
                                        <p:tgtEl>
                                          <p:spTgt spid="13322">
                                            <p:txEl>
                                              <p:pRg st="11" end="11"/>
                                            </p:txEl>
                                          </p:spTgt>
                                        </p:tgtEl>
                                        <p:attrNameLst>
                                          <p:attrName>ppt_x</p:attrName>
                                        </p:attrNameLst>
                                      </p:cBhvr>
                                      <p:tavLst>
                                        <p:tav tm="0">
                                          <p:val>
                                            <p:strVal val="#ppt_x"/>
                                          </p:val>
                                        </p:tav>
                                        <p:tav tm="100000">
                                          <p:val>
                                            <p:strVal val="#ppt_x"/>
                                          </p:val>
                                        </p:tav>
                                      </p:tavLst>
                                    </p:anim>
                                    <p:anim calcmode="lin" valueType="num">
                                      <p:cBhvr additive="base">
                                        <p:cTn id="118" dur="1000" fill="hold"/>
                                        <p:tgtEl>
                                          <p:spTgt spid="1332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2" presetClass="entr" presetSubtype="4" fill="hold" nodeType="clickEffect">
                                  <p:stCondLst>
                                    <p:cond delay="0"/>
                                  </p:stCondLst>
                                  <p:childTnLst>
                                    <p:set>
                                      <p:cBhvr>
                                        <p:cTn id="122" dur="1" fill="hold">
                                          <p:stCondLst>
                                            <p:cond delay="0"/>
                                          </p:stCondLst>
                                        </p:cTn>
                                        <p:tgtEl>
                                          <p:spTgt spid="13320">
                                            <p:txEl>
                                              <p:pRg st="1" end="1"/>
                                            </p:txEl>
                                          </p:spTgt>
                                        </p:tgtEl>
                                        <p:attrNameLst>
                                          <p:attrName>style.visibility</p:attrName>
                                        </p:attrNameLst>
                                      </p:cBhvr>
                                      <p:to>
                                        <p:strVal val="visible"/>
                                      </p:to>
                                    </p:set>
                                    <p:anim calcmode="lin" valueType="num">
                                      <p:cBhvr additive="base">
                                        <p:cTn id="123" dur="1000" fill="hold"/>
                                        <p:tgtEl>
                                          <p:spTgt spid="13320">
                                            <p:txEl>
                                              <p:pRg st="1" end="1"/>
                                            </p:txEl>
                                          </p:spTgt>
                                        </p:tgtEl>
                                        <p:attrNameLst>
                                          <p:attrName>ppt_x</p:attrName>
                                        </p:attrNameLst>
                                      </p:cBhvr>
                                      <p:tavLst>
                                        <p:tav tm="0">
                                          <p:val>
                                            <p:strVal val="#ppt_x"/>
                                          </p:val>
                                        </p:tav>
                                        <p:tav tm="100000">
                                          <p:val>
                                            <p:strVal val="#ppt_x"/>
                                          </p:val>
                                        </p:tav>
                                      </p:tavLst>
                                    </p:anim>
                                    <p:anim calcmode="lin" valueType="num">
                                      <p:cBhvr additive="base">
                                        <p:cTn id="124" dur="1000" fill="hold"/>
                                        <p:tgtEl>
                                          <p:spTgt spid="13320">
                                            <p:txEl>
                                              <p:pRg st="1" end="1"/>
                                            </p:txEl>
                                          </p:spTgt>
                                        </p:tgtEl>
                                        <p:attrNameLst>
                                          <p:attrName>ppt_y</p:attrName>
                                        </p:attrNameLst>
                                      </p:cBhvr>
                                      <p:tavLst>
                                        <p:tav tm="0">
                                          <p:val>
                                            <p:strVal val="1+#ppt_h/2"/>
                                          </p:val>
                                        </p:tav>
                                        <p:tav tm="100000">
                                          <p:val>
                                            <p:strVal val="#ppt_y"/>
                                          </p:val>
                                        </p:tav>
                                      </p:tavLst>
                                    </p:anim>
                                  </p:childTnLst>
                                </p:cTn>
                              </p:par>
                              <p:par>
                                <p:cTn id="125" presetID="2" presetClass="entr" presetSubtype="4" fill="hold" nodeType="withEffect">
                                  <p:stCondLst>
                                    <p:cond delay="0"/>
                                  </p:stCondLst>
                                  <p:childTnLst>
                                    <p:set>
                                      <p:cBhvr>
                                        <p:cTn id="126" dur="1" fill="hold">
                                          <p:stCondLst>
                                            <p:cond delay="0"/>
                                          </p:stCondLst>
                                        </p:cTn>
                                        <p:tgtEl>
                                          <p:spTgt spid="13320">
                                            <p:txEl>
                                              <p:pRg st="2" end="2"/>
                                            </p:txEl>
                                          </p:spTgt>
                                        </p:tgtEl>
                                        <p:attrNameLst>
                                          <p:attrName>style.visibility</p:attrName>
                                        </p:attrNameLst>
                                      </p:cBhvr>
                                      <p:to>
                                        <p:strVal val="visible"/>
                                      </p:to>
                                    </p:set>
                                    <p:anim calcmode="lin" valueType="num">
                                      <p:cBhvr additive="base">
                                        <p:cTn id="127" dur="1000" fill="hold"/>
                                        <p:tgtEl>
                                          <p:spTgt spid="13320">
                                            <p:txEl>
                                              <p:pRg st="2" end="2"/>
                                            </p:txEl>
                                          </p:spTgt>
                                        </p:tgtEl>
                                        <p:attrNameLst>
                                          <p:attrName>ppt_x</p:attrName>
                                        </p:attrNameLst>
                                      </p:cBhvr>
                                      <p:tavLst>
                                        <p:tav tm="0">
                                          <p:val>
                                            <p:strVal val="#ppt_x"/>
                                          </p:val>
                                        </p:tav>
                                        <p:tav tm="100000">
                                          <p:val>
                                            <p:strVal val="#ppt_x"/>
                                          </p:val>
                                        </p:tav>
                                      </p:tavLst>
                                    </p:anim>
                                    <p:anim calcmode="lin" valueType="num">
                                      <p:cBhvr additive="base">
                                        <p:cTn id="128" dur="1000" fill="hold"/>
                                        <p:tgtEl>
                                          <p:spTgt spid="13320">
                                            <p:txEl>
                                              <p:pRg st="2" end="2"/>
                                            </p:txEl>
                                          </p:spTgt>
                                        </p:tgtEl>
                                        <p:attrNameLst>
                                          <p:attrName>ppt_y</p:attrName>
                                        </p:attrNameLst>
                                      </p:cBhvr>
                                      <p:tavLst>
                                        <p:tav tm="0">
                                          <p:val>
                                            <p:strVal val="1+#ppt_h/2"/>
                                          </p:val>
                                        </p:tav>
                                        <p:tav tm="100000">
                                          <p:val>
                                            <p:strVal val="#ppt_y"/>
                                          </p:val>
                                        </p:tav>
                                      </p:tavLst>
                                    </p:anim>
                                  </p:childTnLst>
                                </p:cTn>
                              </p:par>
                              <p:par>
                                <p:cTn id="129" presetID="2" presetClass="entr" presetSubtype="4" fill="hold" nodeType="withEffect">
                                  <p:stCondLst>
                                    <p:cond delay="0"/>
                                  </p:stCondLst>
                                  <p:childTnLst>
                                    <p:set>
                                      <p:cBhvr>
                                        <p:cTn id="130" dur="1" fill="hold">
                                          <p:stCondLst>
                                            <p:cond delay="0"/>
                                          </p:stCondLst>
                                        </p:cTn>
                                        <p:tgtEl>
                                          <p:spTgt spid="13320">
                                            <p:txEl>
                                              <p:pRg st="3" end="3"/>
                                            </p:txEl>
                                          </p:spTgt>
                                        </p:tgtEl>
                                        <p:attrNameLst>
                                          <p:attrName>style.visibility</p:attrName>
                                        </p:attrNameLst>
                                      </p:cBhvr>
                                      <p:to>
                                        <p:strVal val="visible"/>
                                      </p:to>
                                    </p:set>
                                    <p:anim calcmode="lin" valueType="num">
                                      <p:cBhvr additive="base">
                                        <p:cTn id="131" dur="1000" fill="hold"/>
                                        <p:tgtEl>
                                          <p:spTgt spid="13320">
                                            <p:txEl>
                                              <p:pRg st="3" end="3"/>
                                            </p:txEl>
                                          </p:spTgt>
                                        </p:tgtEl>
                                        <p:attrNameLst>
                                          <p:attrName>ppt_x</p:attrName>
                                        </p:attrNameLst>
                                      </p:cBhvr>
                                      <p:tavLst>
                                        <p:tav tm="0">
                                          <p:val>
                                            <p:strVal val="#ppt_x"/>
                                          </p:val>
                                        </p:tav>
                                        <p:tav tm="100000">
                                          <p:val>
                                            <p:strVal val="#ppt_x"/>
                                          </p:val>
                                        </p:tav>
                                      </p:tavLst>
                                    </p:anim>
                                    <p:anim calcmode="lin" valueType="num">
                                      <p:cBhvr additive="base">
                                        <p:cTn id="132" dur="1000" fill="hold"/>
                                        <p:tgtEl>
                                          <p:spTgt spid="13320">
                                            <p:txEl>
                                              <p:pRg st="3" end="3"/>
                                            </p:txEl>
                                          </p:spTgt>
                                        </p:tgtEl>
                                        <p:attrNameLst>
                                          <p:attrName>ppt_y</p:attrName>
                                        </p:attrNameLst>
                                      </p:cBhvr>
                                      <p:tavLst>
                                        <p:tav tm="0">
                                          <p:val>
                                            <p:strVal val="1+#ppt_h/2"/>
                                          </p:val>
                                        </p:tav>
                                        <p:tav tm="100000">
                                          <p:val>
                                            <p:strVal val="#ppt_y"/>
                                          </p:val>
                                        </p:tav>
                                      </p:tavLst>
                                    </p:anim>
                                  </p:childTnLst>
                                </p:cTn>
                              </p:par>
                              <p:par>
                                <p:cTn id="133" presetID="2" presetClass="entr" presetSubtype="4" fill="hold" nodeType="withEffect">
                                  <p:stCondLst>
                                    <p:cond delay="0"/>
                                  </p:stCondLst>
                                  <p:childTnLst>
                                    <p:set>
                                      <p:cBhvr>
                                        <p:cTn id="134" dur="1" fill="hold">
                                          <p:stCondLst>
                                            <p:cond delay="0"/>
                                          </p:stCondLst>
                                        </p:cTn>
                                        <p:tgtEl>
                                          <p:spTgt spid="13320">
                                            <p:txEl>
                                              <p:pRg st="4" end="4"/>
                                            </p:txEl>
                                          </p:spTgt>
                                        </p:tgtEl>
                                        <p:attrNameLst>
                                          <p:attrName>style.visibility</p:attrName>
                                        </p:attrNameLst>
                                      </p:cBhvr>
                                      <p:to>
                                        <p:strVal val="visible"/>
                                      </p:to>
                                    </p:set>
                                    <p:anim calcmode="lin" valueType="num">
                                      <p:cBhvr additive="base">
                                        <p:cTn id="135" dur="1000" fill="hold"/>
                                        <p:tgtEl>
                                          <p:spTgt spid="13320">
                                            <p:txEl>
                                              <p:pRg st="4" end="4"/>
                                            </p:txEl>
                                          </p:spTgt>
                                        </p:tgtEl>
                                        <p:attrNameLst>
                                          <p:attrName>ppt_x</p:attrName>
                                        </p:attrNameLst>
                                      </p:cBhvr>
                                      <p:tavLst>
                                        <p:tav tm="0">
                                          <p:val>
                                            <p:strVal val="#ppt_x"/>
                                          </p:val>
                                        </p:tav>
                                        <p:tav tm="100000">
                                          <p:val>
                                            <p:strVal val="#ppt_x"/>
                                          </p:val>
                                        </p:tav>
                                      </p:tavLst>
                                    </p:anim>
                                    <p:anim calcmode="lin" valueType="num">
                                      <p:cBhvr additive="base">
                                        <p:cTn id="136" dur="1000" fill="hold"/>
                                        <p:tgtEl>
                                          <p:spTgt spid="13320">
                                            <p:txEl>
                                              <p:pRg st="4" end="4"/>
                                            </p:txEl>
                                          </p:spTgt>
                                        </p:tgtEl>
                                        <p:attrNameLst>
                                          <p:attrName>ppt_y</p:attrName>
                                        </p:attrNameLst>
                                      </p:cBhvr>
                                      <p:tavLst>
                                        <p:tav tm="0">
                                          <p:val>
                                            <p:strVal val="1+#ppt_h/2"/>
                                          </p:val>
                                        </p:tav>
                                        <p:tav tm="100000">
                                          <p:val>
                                            <p:strVal val="#ppt_y"/>
                                          </p:val>
                                        </p:tav>
                                      </p:tavLst>
                                    </p:anim>
                                  </p:childTnLst>
                                </p:cTn>
                              </p:par>
                              <p:par>
                                <p:cTn id="137" presetID="2" presetClass="entr" presetSubtype="4" fill="hold" nodeType="withEffect">
                                  <p:stCondLst>
                                    <p:cond delay="0"/>
                                  </p:stCondLst>
                                  <p:childTnLst>
                                    <p:set>
                                      <p:cBhvr>
                                        <p:cTn id="138" dur="1" fill="hold">
                                          <p:stCondLst>
                                            <p:cond delay="0"/>
                                          </p:stCondLst>
                                        </p:cTn>
                                        <p:tgtEl>
                                          <p:spTgt spid="13320">
                                            <p:txEl>
                                              <p:pRg st="5" end="5"/>
                                            </p:txEl>
                                          </p:spTgt>
                                        </p:tgtEl>
                                        <p:attrNameLst>
                                          <p:attrName>style.visibility</p:attrName>
                                        </p:attrNameLst>
                                      </p:cBhvr>
                                      <p:to>
                                        <p:strVal val="visible"/>
                                      </p:to>
                                    </p:set>
                                    <p:anim calcmode="lin" valueType="num">
                                      <p:cBhvr additive="base">
                                        <p:cTn id="139" dur="1000" fill="hold"/>
                                        <p:tgtEl>
                                          <p:spTgt spid="13320">
                                            <p:txEl>
                                              <p:pRg st="5" end="5"/>
                                            </p:txEl>
                                          </p:spTgt>
                                        </p:tgtEl>
                                        <p:attrNameLst>
                                          <p:attrName>ppt_x</p:attrName>
                                        </p:attrNameLst>
                                      </p:cBhvr>
                                      <p:tavLst>
                                        <p:tav tm="0">
                                          <p:val>
                                            <p:strVal val="#ppt_x"/>
                                          </p:val>
                                        </p:tav>
                                        <p:tav tm="100000">
                                          <p:val>
                                            <p:strVal val="#ppt_x"/>
                                          </p:val>
                                        </p:tav>
                                      </p:tavLst>
                                    </p:anim>
                                    <p:anim calcmode="lin" valueType="num">
                                      <p:cBhvr additive="base">
                                        <p:cTn id="140" dur="1000" fill="hold"/>
                                        <p:tgtEl>
                                          <p:spTgt spid="13320">
                                            <p:txEl>
                                              <p:pRg st="5" end="5"/>
                                            </p:txEl>
                                          </p:spTgt>
                                        </p:tgtEl>
                                        <p:attrNameLst>
                                          <p:attrName>ppt_y</p:attrName>
                                        </p:attrNameLst>
                                      </p:cBhvr>
                                      <p:tavLst>
                                        <p:tav tm="0">
                                          <p:val>
                                            <p:strVal val="1+#ppt_h/2"/>
                                          </p:val>
                                        </p:tav>
                                        <p:tav tm="100000">
                                          <p:val>
                                            <p:strVal val="#ppt_y"/>
                                          </p:val>
                                        </p:tav>
                                      </p:tavLst>
                                    </p:anim>
                                  </p:childTnLst>
                                </p:cTn>
                              </p:par>
                              <p:par>
                                <p:cTn id="141" presetID="2" presetClass="entr" presetSubtype="4" fill="hold" nodeType="withEffect">
                                  <p:stCondLst>
                                    <p:cond delay="0"/>
                                  </p:stCondLst>
                                  <p:childTnLst>
                                    <p:set>
                                      <p:cBhvr>
                                        <p:cTn id="142" dur="1" fill="hold">
                                          <p:stCondLst>
                                            <p:cond delay="0"/>
                                          </p:stCondLst>
                                        </p:cTn>
                                        <p:tgtEl>
                                          <p:spTgt spid="13320">
                                            <p:txEl>
                                              <p:pRg st="6" end="6"/>
                                            </p:txEl>
                                          </p:spTgt>
                                        </p:tgtEl>
                                        <p:attrNameLst>
                                          <p:attrName>style.visibility</p:attrName>
                                        </p:attrNameLst>
                                      </p:cBhvr>
                                      <p:to>
                                        <p:strVal val="visible"/>
                                      </p:to>
                                    </p:set>
                                    <p:anim calcmode="lin" valueType="num">
                                      <p:cBhvr additive="base">
                                        <p:cTn id="143" dur="1000" fill="hold"/>
                                        <p:tgtEl>
                                          <p:spTgt spid="13320">
                                            <p:txEl>
                                              <p:pRg st="6" end="6"/>
                                            </p:txEl>
                                          </p:spTgt>
                                        </p:tgtEl>
                                        <p:attrNameLst>
                                          <p:attrName>ppt_x</p:attrName>
                                        </p:attrNameLst>
                                      </p:cBhvr>
                                      <p:tavLst>
                                        <p:tav tm="0">
                                          <p:val>
                                            <p:strVal val="#ppt_x"/>
                                          </p:val>
                                        </p:tav>
                                        <p:tav tm="100000">
                                          <p:val>
                                            <p:strVal val="#ppt_x"/>
                                          </p:val>
                                        </p:tav>
                                      </p:tavLst>
                                    </p:anim>
                                    <p:anim calcmode="lin" valueType="num">
                                      <p:cBhvr additive="base">
                                        <p:cTn id="144" dur="1000" fill="hold"/>
                                        <p:tgtEl>
                                          <p:spTgt spid="13320">
                                            <p:txEl>
                                              <p:pRg st="6" end="6"/>
                                            </p:txEl>
                                          </p:spTgt>
                                        </p:tgtEl>
                                        <p:attrNameLst>
                                          <p:attrName>ppt_y</p:attrName>
                                        </p:attrNameLst>
                                      </p:cBhvr>
                                      <p:tavLst>
                                        <p:tav tm="0">
                                          <p:val>
                                            <p:strVal val="1+#ppt_h/2"/>
                                          </p:val>
                                        </p:tav>
                                        <p:tav tm="100000">
                                          <p:val>
                                            <p:strVal val="#ppt_y"/>
                                          </p:val>
                                        </p:tav>
                                      </p:tavLst>
                                    </p:anim>
                                  </p:childTnLst>
                                </p:cTn>
                              </p:par>
                              <p:par>
                                <p:cTn id="145" presetID="2" presetClass="entr" presetSubtype="4" fill="hold" nodeType="withEffect">
                                  <p:stCondLst>
                                    <p:cond delay="0"/>
                                  </p:stCondLst>
                                  <p:childTnLst>
                                    <p:set>
                                      <p:cBhvr>
                                        <p:cTn id="146" dur="1" fill="hold">
                                          <p:stCondLst>
                                            <p:cond delay="0"/>
                                          </p:stCondLst>
                                        </p:cTn>
                                        <p:tgtEl>
                                          <p:spTgt spid="13320">
                                            <p:txEl>
                                              <p:pRg st="7" end="7"/>
                                            </p:txEl>
                                          </p:spTgt>
                                        </p:tgtEl>
                                        <p:attrNameLst>
                                          <p:attrName>style.visibility</p:attrName>
                                        </p:attrNameLst>
                                      </p:cBhvr>
                                      <p:to>
                                        <p:strVal val="visible"/>
                                      </p:to>
                                    </p:set>
                                    <p:anim calcmode="lin" valueType="num">
                                      <p:cBhvr additive="base">
                                        <p:cTn id="147" dur="1000" fill="hold"/>
                                        <p:tgtEl>
                                          <p:spTgt spid="13320">
                                            <p:txEl>
                                              <p:pRg st="7" end="7"/>
                                            </p:txEl>
                                          </p:spTgt>
                                        </p:tgtEl>
                                        <p:attrNameLst>
                                          <p:attrName>ppt_x</p:attrName>
                                        </p:attrNameLst>
                                      </p:cBhvr>
                                      <p:tavLst>
                                        <p:tav tm="0">
                                          <p:val>
                                            <p:strVal val="#ppt_x"/>
                                          </p:val>
                                        </p:tav>
                                        <p:tav tm="100000">
                                          <p:val>
                                            <p:strVal val="#ppt_x"/>
                                          </p:val>
                                        </p:tav>
                                      </p:tavLst>
                                    </p:anim>
                                    <p:anim calcmode="lin" valueType="num">
                                      <p:cBhvr additive="base">
                                        <p:cTn id="148" dur="1000" fill="hold"/>
                                        <p:tgtEl>
                                          <p:spTgt spid="13320">
                                            <p:txEl>
                                              <p:pRg st="7" end="7"/>
                                            </p:txEl>
                                          </p:spTgt>
                                        </p:tgtEl>
                                        <p:attrNameLst>
                                          <p:attrName>ppt_y</p:attrName>
                                        </p:attrNameLst>
                                      </p:cBhvr>
                                      <p:tavLst>
                                        <p:tav tm="0">
                                          <p:val>
                                            <p:strVal val="1+#ppt_h/2"/>
                                          </p:val>
                                        </p:tav>
                                        <p:tav tm="100000">
                                          <p:val>
                                            <p:strVal val="#ppt_y"/>
                                          </p:val>
                                        </p:tav>
                                      </p:tavLst>
                                    </p:anim>
                                  </p:childTnLst>
                                </p:cTn>
                              </p:par>
                              <p:par>
                                <p:cTn id="149" presetID="2" presetClass="entr" presetSubtype="4" fill="hold" nodeType="withEffect">
                                  <p:stCondLst>
                                    <p:cond delay="0"/>
                                  </p:stCondLst>
                                  <p:childTnLst>
                                    <p:set>
                                      <p:cBhvr>
                                        <p:cTn id="150" dur="1" fill="hold">
                                          <p:stCondLst>
                                            <p:cond delay="0"/>
                                          </p:stCondLst>
                                        </p:cTn>
                                        <p:tgtEl>
                                          <p:spTgt spid="13320">
                                            <p:txEl>
                                              <p:pRg st="8" end="8"/>
                                            </p:txEl>
                                          </p:spTgt>
                                        </p:tgtEl>
                                        <p:attrNameLst>
                                          <p:attrName>style.visibility</p:attrName>
                                        </p:attrNameLst>
                                      </p:cBhvr>
                                      <p:to>
                                        <p:strVal val="visible"/>
                                      </p:to>
                                    </p:set>
                                    <p:anim calcmode="lin" valueType="num">
                                      <p:cBhvr additive="base">
                                        <p:cTn id="151" dur="1000" fill="hold"/>
                                        <p:tgtEl>
                                          <p:spTgt spid="13320">
                                            <p:txEl>
                                              <p:pRg st="8" end="8"/>
                                            </p:txEl>
                                          </p:spTgt>
                                        </p:tgtEl>
                                        <p:attrNameLst>
                                          <p:attrName>ppt_x</p:attrName>
                                        </p:attrNameLst>
                                      </p:cBhvr>
                                      <p:tavLst>
                                        <p:tav tm="0">
                                          <p:val>
                                            <p:strVal val="#ppt_x"/>
                                          </p:val>
                                        </p:tav>
                                        <p:tav tm="100000">
                                          <p:val>
                                            <p:strVal val="#ppt_x"/>
                                          </p:val>
                                        </p:tav>
                                      </p:tavLst>
                                    </p:anim>
                                    <p:anim calcmode="lin" valueType="num">
                                      <p:cBhvr additive="base">
                                        <p:cTn id="152" dur="1000" fill="hold"/>
                                        <p:tgtEl>
                                          <p:spTgt spid="13320">
                                            <p:txEl>
                                              <p:pRg st="8" end="8"/>
                                            </p:txEl>
                                          </p:spTgt>
                                        </p:tgtEl>
                                        <p:attrNameLst>
                                          <p:attrName>ppt_y</p:attrName>
                                        </p:attrNameLst>
                                      </p:cBhvr>
                                      <p:tavLst>
                                        <p:tav tm="0">
                                          <p:val>
                                            <p:strVal val="1+#ppt_h/2"/>
                                          </p:val>
                                        </p:tav>
                                        <p:tav tm="100000">
                                          <p:val>
                                            <p:strVal val="#ppt_y"/>
                                          </p:val>
                                        </p:tav>
                                      </p:tavLst>
                                    </p:anim>
                                  </p:childTnLst>
                                </p:cTn>
                              </p:par>
                              <p:par>
                                <p:cTn id="153" presetID="2" presetClass="entr" presetSubtype="4" fill="hold" nodeType="withEffect">
                                  <p:stCondLst>
                                    <p:cond delay="0"/>
                                  </p:stCondLst>
                                  <p:childTnLst>
                                    <p:set>
                                      <p:cBhvr>
                                        <p:cTn id="154" dur="1" fill="hold">
                                          <p:stCondLst>
                                            <p:cond delay="0"/>
                                          </p:stCondLst>
                                        </p:cTn>
                                        <p:tgtEl>
                                          <p:spTgt spid="13320">
                                            <p:txEl>
                                              <p:pRg st="10" end="10"/>
                                            </p:txEl>
                                          </p:spTgt>
                                        </p:tgtEl>
                                        <p:attrNameLst>
                                          <p:attrName>style.visibility</p:attrName>
                                        </p:attrNameLst>
                                      </p:cBhvr>
                                      <p:to>
                                        <p:strVal val="visible"/>
                                      </p:to>
                                    </p:set>
                                    <p:anim calcmode="lin" valueType="num">
                                      <p:cBhvr additive="base">
                                        <p:cTn id="155" dur="1000" fill="hold"/>
                                        <p:tgtEl>
                                          <p:spTgt spid="13320">
                                            <p:txEl>
                                              <p:pRg st="10" end="10"/>
                                            </p:txEl>
                                          </p:spTgt>
                                        </p:tgtEl>
                                        <p:attrNameLst>
                                          <p:attrName>ppt_x</p:attrName>
                                        </p:attrNameLst>
                                      </p:cBhvr>
                                      <p:tavLst>
                                        <p:tav tm="0">
                                          <p:val>
                                            <p:strVal val="#ppt_x"/>
                                          </p:val>
                                        </p:tav>
                                        <p:tav tm="100000">
                                          <p:val>
                                            <p:strVal val="#ppt_x"/>
                                          </p:val>
                                        </p:tav>
                                      </p:tavLst>
                                    </p:anim>
                                    <p:anim calcmode="lin" valueType="num">
                                      <p:cBhvr additive="base">
                                        <p:cTn id="156" dur="1000" fill="hold"/>
                                        <p:tgtEl>
                                          <p:spTgt spid="13320">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157" fill="hold">
                      <p:stCondLst>
                        <p:cond delay="indefinite"/>
                      </p:stCondLst>
                      <p:childTnLst>
                        <p:par>
                          <p:cTn id="158" fill="hold">
                            <p:stCondLst>
                              <p:cond delay="0"/>
                            </p:stCondLst>
                            <p:childTnLst>
                              <p:par>
                                <p:cTn id="159" presetID="2" presetClass="entr" presetSubtype="4" fill="hold" nodeType="clickEffect">
                                  <p:stCondLst>
                                    <p:cond delay="0"/>
                                  </p:stCondLst>
                                  <p:childTnLst>
                                    <p:set>
                                      <p:cBhvr>
                                        <p:cTn id="160" dur="1" fill="hold">
                                          <p:stCondLst>
                                            <p:cond delay="0"/>
                                          </p:stCondLst>
                                        </p:cTn>
                                        <p:tgtEl>
                                          <p:spTgt spid="13323">
                                            <p:txEl>
                                              <p:pRg st="1" end="1"/>
                                            </p:txEl>
                                          </p:spTgt>
                                        </p:tgtEl>
                                        <p:attrNameLst>
                                          <p:attrName>style.visibility</p:attrName>
                                        </p:attrNameLst>
                                      </p:cBhvr>
                                      <p:to>
                                        <p:strVal val="visible"/>
                                      </p:to>
                                    </p:set>
                                    <p:anim calcmode="lin" valueType="num">
                                      <p:cBhvr additive="base">
                                        <p:cTn id="161" dur="1000" fill="hold"/>
                                        <p:tgtEl>
                                          <p:spTgt spid="13323">
                                            <p:txEl>
                                              <p:pRg st="1" end="1"/>
                                            </p:txEl>
                                          </p:spTgt>
                                        </p:tgtEl>
                                        <p:attrNameLst>
                                          <p:attrName>ppt_x</p:attrName>
                                        </p:attrNameLst>
                                      </p:cBhvr>
                                      <p:tavLst>
                                        <p:tav tm="0">
                                          <p:val>
                                            <p:strVal val="#ppt_x"/>
                                          </p:val>
                                        </p:tav>
                                        <p:tav tm="100000">
                                          <p:val>
                                            <p:strVal val="#ppt_x"/>
                                          </p:val>
                                        </p:tav>
                                      </p:tavLst>
                                    </p:anim>
                                    <p:anim calcmode="lin" valueType="num">
                                      <p:cBhvr additive="base">
                                        <p:cTn id="162" dur="1000" fill="hold"/>
                                        <p:tgtEl>
                                          <p:spTgt spid="13323">
                                            <p:txEl>
                                              <p:pRg st="1" end="1"/>
                                            </p:txEl>
                                          </p:spTgt>
                                        </p:tgtEl>
                                        <p:attrNameLst>
                                          <p:attrName>ppt_y</p:attrName>
                                        </p:attrNameLst>
                                      </p:cBhvr>
                                      <p:tavLst>
                                        <p:tav tm="0">
                                          <p:val>
                                            <p:strVal val="1+#ppt_h/2"/>
                                          </p:val>
                                        </p:tav>
                                        <p:tav tm="100000">
                                          <p:val>
                                            <p:strVal val="#ppt_y"/>
                                          </p:val>
                                        </p:tav>
                                      </p:tavLst>
                                    </p:anim>
                                  </p:childTnLst>
                                </p:cTn>
                              </p:par>
                              <p:par>
                                <p:cTn id="163" presetID="2" presetClass="entr" presetSubtype="4" fill="hold" nodeType="withEffect">
                                  <p:stCondLst>
                                    <p:cond delay="0"/>
                                  </p:stCondLst>
                                  <p:childTnLst>
                                    <p:set>
                                      <p:cBhvr>
                                        <p:cTn id="164" dur="1" fill="hold">
                                          <p:stCondLst>
                                            <p:cond delay="0"/>
                                          </p:stCondLst>
                                        </p:cTn>
                                        <p:tgtEl>
                                          <p:spTgt spid="13323">
                                            <p:txEl>
                                              <p:pRg st="2" end="2"/>
                                            </p:txEl>
                                          </p:spTgt>
                                        </p:tgtEl>
                                        <p:attrNameLst>
                                          <p:attrName>style.visibility</p:attrName>
                                        </p:attrNameLst>
                                      </p:cBhvr>
                                      <p:to>
                                        <p:strVal val="visible"/>
                                      </p:to>
                                    </p:set>
                                    <p:anim calcmode="lin" valueType="num">
                                      <p:cBhvr additive="base">
                                        <p:cTn id="165" dur="1000" fill="hold"/>
                                        <p:tgtEl>
                                          <p:spTgt spid="13323">
                                            <p:txEl>
                                              <p:pRg st="2" end="2"/>
                                            </p:txEl>
                                          </p:spTgt>
                                        </p:tgtEl>
                                        <p:attrNameLst>
                                          <p:attrName>ppt_x</p:attrName>
                                        </p:attrNameLst>
                                      </p:cBhvr>
                                      <p:tavLst>
                                        <p:tav tm="0">
                                          <p:val>
                                            <p:strVal val="#ppt_x"/>
                                          </p:val>
                                        </p:tav>
                                        <p:tav tm="100000">
                                          <p:val>
                                            <p:strVal val="#ppt_x"/>
                                          </p:val>
                                        </p:tav>
                                      </p:tavLst>
                                    </p:anim>
                                    <p:anim calcmode="lin" valueType="num">
                                      <p:cBhvr additive="base">
                                        <p:cTn id="166" dur="1000" fill="hold"/>
                                        <p:tgtEl>
                                          <p:spTgt spid="13323">
                                            <p:txEl>
                                              <p:pRg st="2" end="2"/>
                                            </p:txEl>
                                          </p:spTgt>
                                        </p:tgtEl>
                                        <p:attrNameLst>
                                          <p:attrName>ppt_y</p:attrName>
                                        </p:attrNameLst>
                                      </p:cBhvr>
                                      <p:tavLst>
                                        <p:tav tm="0">
                                          <p:val>
                                            <p:strVal val="1+#ppt_h/2"/>
                                          </p:val>
                                        </p:tav>
                                        <p:tav tm="100000">
                                          <p:val>
                                            <p:strVal val="#ppt_y"/>
                                          </p:val>
                                        </p:tav>
                                      </p:tavLst>
                                    </p:anim>
                                  </p:childTnLst>
                                </p:cTn>
                              </p:par>
                              <p:par>
                                <p:cTn id="167" presetID="2" presetClass="entr" presetSubtype="4" fill="hold" nodeType="withEffect">
                                  <p:stCondLst>
                                    <p:cond delay="0"/>
                                  </p:stCondLst>
                                  <p:childTnLst>
                                    <p:set>
                                      <p:cBhvr>
                                        <p:cTn id="168" dur="1" fill="hold">
                                          <p:stCondLst>
                                            <p:cond delay="0"/>
                                          </p:stCondLst>
                                        </p:cTn>
                                        <p:tgtEl>
                                          <p:spTgt spid="13323">
                                            <p:txEl>
                                              <p:pRg st="3" end="3"/>
                                            </p:txEl>
                                          </p:spTgt>
                                        </p:tgtEl>
                                        <p:attrNameLst>
                                          <p:attrName>style.visibility</p:attrName>
                                        </p:attrNameLst>
                                      </p:cBhvr>
                                      <p:to>
                                        <p:strVal val="visible"/>
                                      </p:to>
                                    </p:set>
                                    <p:anim calcmode="lin" valueType="num">
                                      <p:cBhvr additive="base">
                                        <p:cTn id="169" dur="1000" fill="hold"/>
                                        <p:tgtEl>
                                          <p:spTgt spid="13323">
                                            <p:txEl>
                                              <p:pRg st="3" end="3"/>
                                            </p:txEl>
                                          </p:spTgt>
                                        </p:tgtEl>
                                        <p:attrNameLst>
                                          <p:attrName>ppt_x</p:attrName>
                                        </p:attrNameLst>
                                      </p:cBhvr>
                                      <p:tavLst>
                                        <p:tav tm="0">
                                          <p:val>
                                            <p:strVal val="#ppt_x"/>
                                          </p:val>
                                        </p:tav>
                                        <p:tav tm="100000">
                                          <p:val>
                                            <p:strVal val="#ppt_x"/>
                                          </p:val>
                                        </p:tav>
                                      </p:tavLst>
                                    </p:anim>
                                    <p:anim calcmode="lin" valueType="num">
                                      <p:cBhvr additive="base">
                                        <p:cTn id="170" dur="1000" fill="hold"/>
                                        <p:tgtEl>
                                          <p:spTgt spid="13323">
                                            <p:txEl>
                                              <p:pRg st="3" end="3"/>
                                            </p:txEl>
                                          </p:spTgt>
                                        </p:tgtEl>
                                        <p:attrNameLst>
                                          <p:attrName>ppt_y</p:attrName>
                                        </p:attrNameLst>
                                      </p:cBhvr>
                                      <p:tavLst>
                                        <p:tav tm="0">
                                          <p:val>
                                            <p:strVal val="1+#ppt_h/2"/>
                                          </p:val>
                                        </p:tav>
                                        <p:tav tm="100000">
                                          <p:val>
                                            <p:strVal val="#ppt_y"/>
                                          </p:val>
                                        </p:tav>
                                      </p:tavLst>
                                    </p:anim>
                                  </p:childTnLst>
                                </p:cTn>
                              </p:par>
                              <p:par>
                                <p:cTn id="171" presetID="2" presetClass="entr" presetSubtype="4" fill="hold" nodeType="withEffect">
                                  <p:stCondLst>
                                    <p:cond delay="0"/>
                                  </p:stCondLst>
                                  <p:childTnLst>
                                    <p:set>
                                      <p:cBhvr>
                                        <p:cTn id="172" dur="1" fill="hold">
                                          <p:stCondLst>
                                            <p:cond delay="0"/>
                                          </p:stCondLst>
                                        </p:cTn>
                                        <p:tgtEl>
                                          <p:spTgt spid="13323">
                                            <p:txEl>
                                              <p:pRg st="4" end="4"/>
                                            </p:txEl>
                                          </p:spTgt>
                                        </p:tgtEl>
                                        <p:attrNameLst>
                                          <p:attrName>style.visibility</p:attrName>
                                        </p:attrNameLst>
                                      </p:cBhvr>
                                      <p:to>
                                        <p:strVal val="visible"/>
                                      </p:to>
                                    </p:set>
                                    <p:anim calcmode="lin" valueType="num">
                                      <p:cBhvr additive="base">
                                        <p:cTn id="173" dur="1000" fill="hold"/>
                                        <p:tgtEl>
                                          <p:spTgt spid="13323">
                                            <p:txEl>
                                              <p:pRg st="4" end="4"/>
                                            </p:txEl>
                                          </p:spTgt>
                                        </p:tgtEl>
                                        <p:attrNameLst>
                                          <p:attrName>ppt_x</p:attrName>
                                        </p:attrNameLst>
                                      </p:cBhvr>
                                      <p:tavLst>
                                        <p:tav tm="0">
                                          <p:val>
                                            <p:strVal val="#ppt_x"/>
                                          </p:val>
                                        </p:tav>
                                        <p:tav tm="100000">
                                          <p:val>
                                            <p:strVal val="#ppt_x"/>
                                          </p:val>
                                        </p:tav>
                                      </p:tavLst>
                                    </p:anim>
                                    <p:anim calcmode="lin" valueType="num">
                                      <p:cBhvr additive="base">
                                        <p:cTn id="174" dur="1000" fill="hold"/>
                                        <p:tgtEl>
                                          <p:spTgt spid="13323">
                                            <p:txEl>
                                              <p:pRg st="4" end="4"/>
                                            </p:txEl>
                                          </p:spTgt>
                                        </p:tgtEl>
                                        <p:attrNameLst>
                                          <p:attrName>ppt_y</p:attrName>
                                        </p:attrNameLst>
                                      </p:cBhvr>
                                      <p:tavLst>
                                        <p:tav tm="0">
                                          <p:val>
                                            <p:strVal val="1+#ppt_h/2"/>
                                          </p:val>
                                        </p:tav>
                                        <p:tav tm="100000">
                                          <p:val>
                                            <p:strVal val="#ppt_y"/>
                                          </p:val>
                                        </p:tav>
                                      </p:tavLst>
                                    </p:anim>
                                  </p:childTnLst>
                                </p:cTn>
                              </p:par>
                              <p:par>
                                <p:cTn id="175" presetID="2" presetClass="entr" presetSubtype="4" fill="hold" nodeType="withEffect">
                                  <p:stCondLst>
                                    <p:cond delay="0"/>
                                  </p:stCondLst>
                                  <p:childTnLst>
                                    <p:set>
                                      <p:cBhvr>
                                        <p:cTn id="176" dur="1" fill="hold">
                                          <p:stCondLst>
                                            <p:cond delay="0"/>
                                          </p:stCondLst>
                                        </p:cTn>
                                        <p:tgtEl>
                                          <p:spTgt spid="13323">
                                            <p:txEl>
                                              <p:pRg st="5" end="5"/>
                                            </p:txEl>
                                          </p:spTgt>
                                        </p:tgtEl>
                                        <p:attrNameLst>
                                          <p:attrName>style.visibility</p:attrName>
                                        </p:attrNameLst>
                                      </p:cBhvr>
                                      <p:to>
                                        <p:strVal val="visible"/>
                                      </p:to>
                                    </p:set>
                                    <p:anim calcmode="lin" valueType="num">
                                      <p:cBhvr additive="base">
                                        <p:cTn id="177" dur="1000" fill="hold"/>
                                        <p:tgtEl>
                                          <p:spTgt spid="13323">
                                            <p:txEl>
                                              <p:pRg st="5" end="5"/>
                                            </p:txEl>
                                          </p:spTgt>
                                        </p:tgtEl>
                                        <p:attrNameLst>
                                          <p:attrName>ppt_x</p:attrName>
                                        </p:attrNameLst>
                                      </p:cBhvr>
                                      <p:tavLst>
                                        <p:tav tm="0">
                                          <p:val>
                                            <p:strVal val="#ppt_x"/>
                                          </p:val>
                                        </p:tav>
                                        <p:tav tm="100000">
                                          <p:val>
                                            <p:strVal val="#ppt_x"/>
                                          </p:val>
                                        </p:tav>
                                      </p:tavLst>
                                    </p:anim>
                                    <p:anim calcmode="lin" valueType="num">
                                      <p:cBhvr additive="base">
                                        <p:cTn id="178" dur="1000" fill="hold"/>
                                        <p:tgtEl>
                                          <p:spTgt spid="13323">
                                            <p:txEl>
                                              <p:pRg st="5" end="5"/>
                                            </p:txEl>
                                          </p:spTgt>
                                        </p:tgtEl>
                                        <p:attrNameLst>
                                          <p:attrName>ppt_y</p:attrName>
                                        </p:attrNameLst>
                                      </p:cBhvr>
                                      <p:tavLst>
                                        <p:tav tm="0">
                                          <p:val>
                                            <p:strVal val="1+#ppt_h/2"/>
                                          </p:val>
                                        </p:tav>
                                        <p:tav tm="100000">
                                          <p:val>
                                            <p:strVal val="#ppt_y"/>
                                          </p:val>
                                        </p:tav>
                                      </p:tavLst>
                                    </p:anim>
                                  </p:childTnLst>
                                </p:cTn>
                              </p:par>
                              <p:par>
                                <p:cTn id="179" presetID="2" presetClass="entr" presetSubtype="4" fill="hold" nodeType="withEffect">
                                  <p:stCondLst>
                                    <p:cond delay="0"/>
                                  </p:stCondLst>
                                  <p:childTnLst>
                                    <p:set>
                                      <p:cBhvr>
                                        <p:cTn id="180" dur="1" fill="hold">
                                          <p:stCondLst>
                                            <p:cond delay="0"/>
                                          </p:stCondLst>
                                        </p:cTn>
                                        <p:tgtEl>
                                          <p:spTgt spid="13323">
                                            <p:txEl>
                                              <p:pRg st="6" end="6"/>
                                            </p:txEl>
                                          </p:spTgt>
                                        </p:tgtEl>
                                        <p:attrNameLst>
                                          <p:attrName>style.visibility</p:attrName>
                                        </p:attrNameLst>
                                      </p:cBhvr>
                                      <p:to>
                                        <p:strVal val="visible"/>
                                      </p:to>
                                    </p:set>
                                    <p:anim calcmode="lin" valueType="num">
                                      <p:cBhvr additive="base">
                                        <p:cTn id="181" dur="1000" fill="hold"/>
                                        <p:tgtEl>
                                          <p:spTgt spid="13323">
                                            <p:txEl>
                                              <p:pRg st="6" end="6"/>
                                            </p:txEl>
                                          </p:spTgt>
                                        </p:tgtEl>
                                        <p:attrNameLst>
                                          <p:attrName>ppt_x</p:attrName>
                                        </p:attrNameLst>
                                      </p:cBhvr>
                                      <p:tavLst>
                                        <p:tav tm="0">
                                          <p:val>
                                            <p:strVal val="#ppt_x"/>
                                          </p:val>
                                        </p:tav>
                                        <p:tav tm="100000">
                                          <p:val>
                                            <p:strVal val="#ppt_x"/>
                                          </p:val>
                                        </p:tav>
                                      </p:tavLst>
                                    </p:anim>
                                    <p:anim calcmode="lin" valueType="num">
                                      <p:cBhvr additive="base">
                                        <p:cTn id="182" dur="1000" fill="hold"/>
                                        <p:tgtEl>
                                          <p:spTgt spid="13323">
                                            <p:txEl>
                                              <p:pRg st="6" end="6"/>
                                            </p:txEl>
                                          </p:spTgt>
                                        </p:tgtEl>
                                        <p:attrNameLst>
                                          <p:attrName>ppt_y</p:attrName>
                                        </p:attrNameLst>
                                      </p:cBhvr>
                                      <p:tavLst>
                                        <p:tav tm="0">
                                          <p:val>
                                            <p:strVal val="1+#ppt_h/2"/>
                                          </p:val>
                                        </p:tav>
                                        <p:tav tm="100000">
                                          <p:val>
                                            <p:strVal val="#ppt_y"/>
                                          </p:val>
                                        </p:tav>
                                      </p:tavLst>
                                    </p:anim>
                                  </p:childTnLst>
                                </p:cTn>
                              </p:par>
                              <p:par>
                                <p:cTn id="183" presetID="2" presetClass="entr" presetSubtype="4" fill="hold" nodeType="withEffect">
                                  <p:stCondLst>
                                    <p:cond delay="0"/>
                                  </p:stCondLst>
                                  <p:childTnLst>
                                    <p:set>
                                      <p:cBhvr>
                                        <p:cTn id="184" dur="1" fill="hold">
                                          <p:stCondLst>
                                            <p:cond delay="0"/>
                                          </p:stCondLst>
                                        </p:cTn>
                                        <p:tgtEl>
                                          <p:spTgt spid="13323">
                                            <p:txEl>
                                              <p:pRg st="7" end="7"/>
                                            </p:txEl>
                                          </p:spTgt>
                                        </p:tgtEl>
                                        <p:attrNameLst>
                                          <p:attrName>style.visibility</p:attrName>
                                        </p:attrNameLst>
                                      </p:cBhvr>
                                      <p:to>
                                        <p:strVal val="visible"/>
                                      </p:to>
                                    </p:set>
                                    <p:anim calcmode="lin" valueType="num">
                                      <p:cBhvr additive="base">
                                        <p:cTn id="185" dur="1000" fill="hold"/>
                                        <p:tgtEl>
                                          <p:spTgt spid="13323">
                                            <p:txEl>
                                              <p:pRg st="7" end="7"/>
                                            </p:txEl>
                                          </p:spTgt>
                                        </p:tgtEl>
                                        <p:attrNameLst>
                                          <p:attrName>ppt_x</p:attrName>
                                        </p:attrNameLst>
                                      </p:cBhvr>
                                      <p:tavLst>
                                        <p:tav tm="0">
                                          <p:val>
                                            <p:strVal val="#ppt_x"/>
                                          </p:val>
                                        </p:tav>
                                        <p:tav tm="100000">
                                          <p:val>
                                            <p:strVal val="#ppt_x"/>
                                          </p:val>
                                        </p:tav>
                                      </p:tavLst>
                                    </p:anim>
                                    <p:anim calcmode="lin" valueType="num">
                                      <p:cBhvr additive="base">
                                        <p:cTn id="186" dur="1000" fill="hold"/>
                                        <p:tgtEl>
                                          <p:spTgt spid="13323">
                                            <p:txEl>
                                              <p:pRg st="7" end="7"/>
                                            </p:txEl>
                                          </p:spTgt>
                                        </p:tgtEl>
                                        <p:attrNameLst>
                                          <p:attrName>ppt_y</p:attrName>
                                        </p:attrNameLst>
                                      </p:cBhvr>
                                      <p:tavLst>
                                        <p:tav tm="0">
                                          <p:val>
                                            <p:strVal val="1+#ppt_h/2"/>
                                          </p:val>
                                        </p:tav>
                                        <p:tav tm="100000">
                                          <p:val>
                                            <p:strVal val="#ppt_y"/>
                                          </p:val>
                                        </p:tav>
                                      </p:tavLst>
                                    </p:anim>
                                  </p:childTnLst>
                                </p:cTn>
                              </p:par>
                              <p:par>
                                <p:cTn id="187" presetID="2" presetClass="entr" presetSubtype="4" fill="hold" nodeType="withEffect">
                                  <p:stCondLst>
                                    <p:cond delay="0"/>
                                  </p:stCondLst>
                                  <p:childTnLst>
                                    <p:set>
                                      <p:cBhvr>
                                        <p:cTn id="188" dur="1" fill="hold">
                                          <p:stCondLst>
                                            <p:cond delay="0"/>
                                          </p:stCondLst>
                                        </p:cTn>
                                        <p:tgtEl>
                                          <p:spTgt spid="13323">
                                            <p:txEl>
                                              <p:pRg st="8" end="8"/>
                                            </p:txEl>
                                          </p:spTgt>
                                        </p:tgtEl>
                                        <p:attrNameLst>
                                          <p:attrName>style.visibility</p:attrName>
                                        </p:attrNameLst>
                                      </p:cBhvr>
                                      <p:to>
                                        <p:strVal val="visible"/>
                                      </p:to>
                                    </p:set>
                                    <p:anim calcmode="lin" valueType="num">
                                      <p:cBhvr additive="base">
                                        <p:cTn id="189" dur="1000" fill="hold"/>
                                        <p:tgtEl>
                                          <p:spTgt spid="13323">
                                            <p:txEl>
                                              <p:pRg st="8" end="8"/>
                                            </p:txEl>
                                          </p:spTgt>
                                        </p:tgtEl>
                                        <p:attrNameLst>
                                          <p:attrName>ppt_x</p:attrName>
                                        </p:attrNameLst>
                                      </p:cBhvr>
                                      <p:tavLst>
                                        <p:tav tm="0">
                                          <p:val>
                                            <p:strVal val="#ppt_x"/>
                                          </p:val>
                                        </p:tav>
                                        <p:tav tm="100000">
                                          <p:val>
                                            <p:strVal val="#ppt_x"/>
                                          </p:val>
                                        </p:tav>
                                      </p:tavLst>
                                    </p:anim>
                                    <p:anim calcmode="lin" valueType="num">
                                      <p:cBhvr additive="base">
                                        <p:cTn id="190" dur="1000" fill="hold"/>
                                        <p:tgtEl>
                                          <p:spTgt spid="13323">
                                            <p:txEl>
                                              <p:pRg st="8" end="8"/>
                                            </p:txEl>
                                          </p:spTgt>
                                        </p:tgtEl>
                                        <p:attrNameLst>
                                          <p:attrName>ppt_y</p:attrName>
                                        </p:attrNameLst>
                                      </p:cBhvr>
                                      <p:tavLst>
                                        <p:tav tm="0">
                                          <p:val>
                                            <p:strVal val="1+#ppt_h/2"/>
                                          </p:val>
                                        </p:tav>
                                        <p:tav tm="100000">
                                          <p:val>
                                            <p:strVal val="#ppt_y"/>
                                          </p:val>
                                        </p:tav>
                                      </p:tavLst>
                                    </p:anim>
                                  </p:childTnLst>
                                </p:cTn>
                              </p:par>
                              <p:par>
                                <p:cTn id="191" presetID="2" presetClass="entr" presetSubtype="4" fill="hold" nodeType="withEffect">
                                  <p:stCondLst>
                                    <p:cond delay="0"/>
                                  </p:stCondLst>
                                  <p:childTnLst>
                                    <p:set>
                                      <p:cBhvr>
                                        <p:cTn id="192" dur="1" fill="hold">
                                          <p:stCondLst>
                                            <p:cond delay="0"/>
                                          </p:stCondLst>
                                        </p:cTn>
                                        <p:tgtEl>
                                          <p:spTgt spid="13323">
                                            <p:txEl>
                                              <p:pRg st="9" end="9"/>
                                            </p:txEl>
                                          </p:spTgt>
                                        </p:tgtEl>
                                        <p:attrNameLst>
                                          <p:attrName>style.visibility</p:attrName>
                                        </p:attrNameLst>
                                      </p:cBhvr>
                                      <p:to>
                                        <p:strVal val="visible"/>
                                      </p:to>
                                    </p:set>
                                    <p:anim calcmode="lin" valueType="num">
                                      <p:cBhvr additive="base">
                                        <p:cTn id="193" dur="1000" fill="hold"/>
                                        <p:tgtEl>
                                          <p:spTgt spid="13323">
                                            <p:txEl>
                                              <p:pRg st="9" end="9"/>
                                            </p:txEl>
                                          </p:spTgt>
                                        </p:tgtEl>
                                        <p:attrNameLst>
                                          <p:attrName>ppt_x</p:attrName>
                                        </p:attrNameLst>
                                      </p:cBhvr>
                                      <p:tavLst>
                                        <p:tav tm="0">
                                          <p:val>
                                            <p:strVal val="#ppt_x"/>
                                          </p:val>
                                        </p:tav>
                                        <p:tav tm="100000">
                                          <p:val>
                                            <p:strVal val="#ppt_x"/>
                                          </p:val>
                                        </p:tav>
                                      </p:tavLst>
                                    </p:anim>
                                    <p:anim calcmode="lin" valueType="num">
                                      <p:cBhvr additive="base">
                                        <p:cTn id="194" dur="1000" fill="hold"/>
                                        <p:tgtEl>
                                          <p:spTgt spid="13323">
                                            <p:txEl>
                                              <p:pRg st="9" end="9"/>
                                            </p:txEl>
                                          </p:spTgt>
                                        </p:tgtEl>
                                        <p:attrNameLst>
                                          <p:attrName>ppt_y</p:attrName>
                                        </p:attrNameLst>
                                      </p:cBhvr>
                                      <p:tavLst>
                                        <p:tav tm="0">
                                          <p:val>
                                            <p:strVal val="1+#ppt_h/2"/>
                                          </p:val>
                                        </p:tav>
                                        <p:tav tm="100000">
                                          <p:val>
                                            <p:strVal val="#ppt_y"/>
                                          </p:val>
                                        </p:tav>
                                      </p:tavLst>
                                    </p:anim>
                                  </p:childTnLst>
                                </p:cTn>
                              </p:par>
                              <p:par>
                                <p:cTn id="195" presetID="2" presetClass="entr" presetSubtype="4" fill="hold" nodeType="withEffect">
                                  <p:stCondLst>
                                    <p:cond delay="0"/>
                                  </p:stCondLst>
                                  <p:childTnLst>
                                    <p:set>
                                      <p:cBhvr>
                                        <p:cTn id="196" dur="1" fill="hold">
                                          <p:stCondLst>
                                            <p:cond delay="0"/>
                                          </p:stCondLst>
                                        </p:cTn>
                                        <p:tgtEl>
                                          <p:spTgt spid="13323">
                                            <p:txEl>
                                              <p:pRg st="10" end="10"/>
                                            </p:txEl>
                                          </p:spTgt>
                                        </p:tgtEl>
                                        <p:attrNameLst>
                                          <p:attrName>style.visibility</p:attrName>
                                        </p:attrNameLst>
                                      </p:cBhvr>
                                      <p:to>
                                        <p:strVal val="visible"/>
                                      </p:to>
                                    </p:set>
                                    <p:anim calcmode="lin" valueType="num">
                                      <p:cBhvr additive="base">
                                        <p:cTn id="197" dur="1000" fill="hold"/>
                                        <p:tgtEl>
                                          <p:spTgt spid="13323">
                                            <p:txEl>
                                              <p:pRg st="10" end="10"/>
                                            </p:txEl>
                                          </p:spTgt>
                                        </p:tgtEl>
                                        <p:attrNameLst>
                                          <p:attrName>ppt_x</p:attrName>
                                        </p:attrNameLst>
                                      </p:cBhvr>
                                      <p:tavLst>
                                        <p:tav tm="0">
                                          <p:val>
                                            <p:strVal val="#ppt_x"/>
                                          </p:val>
                                        </p:tav>
                                        <p:tav tm="100000">
                                          <p:val>
                                            <p:strVal val="#ppt_x"/>
                                          </p:val>
                                        </p:tav>
                                      </p:tavLst>
                                    </p:anim>
                                    <p:anim calcmode="lin" valueType="num">
                                      <p:cBhvr additive="base">
                                        <p:cTn id="198" dur="1000" fill="hold"/>
                                        <p:tgtEl>
                                          <p:spTgt spid="13323">
                                            <p:txEl>
                                              <p:pRg st="10" end="10"/>
                                            </p:txEl>
                                          </p:spTgt>
                                        </p:tgtEl>
                                        <p:attrNameLst>
                                          <p:attrName>ppt_y</p:attrName>
                                        </p:attrNameLst>
                                      </p:cBhvr>
                                      <p:tavLst>
                                        <p:tav tm="0">
                                          <p:val>
                                            <p:strVal val="1+#ppt_h/2"/>
                                          </p:val>
                                        </p:tav>
                                        <p:tav tm="100000">
                                          <p:val>
                                            <p:strVal val="#ppt_y"/>
                                          </p:val>
                                        </p:tav>
                                      </p:tavLst>
                                    </p:anim>
                                  </p:childTnLst>
                                </p:cTn>
                              </p:par>
                              <p:par>
                                <p:cTn id="199" presetID="2" presetClass="entr" presetSubtype="4" fill="hold" nodeType="withEffect">
                                  <p:stCondLst>
                                    <p:cond delay="0"/>
                                  </p:stCondLst>
                                  <p:childTnLst>
                                    <p:set>
                                      <p:cBhvr>
                                        <p:cTn id="200" dur="1" fill="hold">
                                          <p:stCondLst>
                                            <p:cond delay="0"/>
                                          </p:stCondLst>
                                        </p:cTn>
                                        <p:tgtEl>
                                          <p:spTgt spid="13323">
                                            <p:txEl>
                                              <p:pRg st="11" end="11"/>
                                            </p:txEl>
                                          </p:spTgt>
                                        </p:tgtEl>
                                        <p:attrNameLst>
                                          <p:attrName>style.visibility</p:attrName>
                                        </p:attrNameLst>
                                      </p:cBhvr>
                                      <p:to>
                                        <p:strVal val="visible"/>
                                      </p:to>
                                    </p:set>
                                    <p:anim calcmode="lin" valueType="num">
                                      <p:cBhvr additive="base">
                                        <p:cTn id="201" dur="1000" fill="hold"/>
                                        <p:tgtEl>
                                          <p:spTgt spid="13323">
                                            <p:txEl>
                                              <p:pRg st="11" end="11"/>
                                            </p:txEl>
                                          </p:spTgt>
                                        </p:tgtEl>
                                        <p:attrNameLst>
                                          <p:attrName>ppt_x</p:attrName>
                                        </p:attrNameLst>
                                      </p:cBhvr>
                                      <p:tavLst>
                                        <p:tav tm="0">
                                          <p:val>
                                            <p:strVal val="#ppt_x"/>
                                          </p:val>
                                        </p:tav>
                                        <p:tav tm="100000">
                                          <p:val>
                                            <p:strVal val="#ppt_x"/>
                                          </p:val>
                                        </p:tav>
                                      </p:tavLst>
                                    </p:anim>
                                    <p:anim calcmode="lin" valueType="num">
                                      <p:cBhvr additive="base">
                                        <p:cTn id="202" dur="1000" fill="hold"/>
                                        <p:tgtEl>
                                          <p:spTgt spid="13323">
                                            <p:txEl>
                                              <p:pRg st="11" end="11"/>
                                            </p:txEl>
                                          </p:spTgt>
                                        </p:tgtEl>
                                        <p:attrNameLst>
                                          <p:attrName>ppt_y</p:attrName>
                                        </p:attrNameLst>
                                      </p:cBhvr>
                                      <p:tavLst>
                                        <p:tav tm="0">
                                          <p:val>
                                            <p:strVal val="1+#ppt_h/2"/>
                                          </p:val>
                                        </p:tav>
                                        <p:tav tm="100000">
                                          <p:val>
                                            <p:strVal val="#ppt_y"/>
                                          </p:val>
                                        </p:tav>
                                      </p:tavLst>
                                    </p:anim>
                                  </p:childTnLst>
                                </p:cTn>
                              </p:par>
                              <p:par>
                                <p:cTn id="203" presetID="2" presetClass="entr" presetSubtype="4" fill="hold" nodeType="withEffect">
                                  <p:stCondLst>
                                    <p:cond delay="0"/>
                                  </p:stCondLst>
                                  <p:childTnLst>
                                    <p:set>
                                      <p:cBhvr>
                                        <p:cTn id="204" dur="1" fill="hold">
                                          <p:stCondLst>
                                            <p:cond delay="0"/>
                                          </p:stCondLst>
                                        </p:cTn>
                                        <p:tgtEl>
                                          <p:spTgt spid="13323">
                                            <p:txEl>
                                              <p:pRg st="12" end="12"/>
                                            </p:txEl>
                                          </p:spTgt>
                                        </p:tgtEl>
                                        <p:attrNameLst>
                                          <p:attrName>style.visibility</p:attrName>
                                        </p:attrNameLst>
                                      </p:cBhvr>
                                      <p:to>
                                        <p:strVal val="visible"/>
                                      </p:to>
                                    </p:set>
                                    <p:anim calcmode="lin" valueType="num">
                                      <p:cBhvr additive="base">
                                        <p:cTn id="205" dur="1000" fill="hold"/>
                                        <p:tgtEl>
                                          <p:spTgt spid="13323">
                                            <p:txEl>
                                              <p:pRg st="12" end="12"/>
                                            </p:txEl>
                                          </p:spTgt>
                                        </p:tgtEl>
                                        <p:attrNameLst>
                                          <p:attrName>ppt_x</p:attrName>
                                        </p:attrNameLst>
                                      </p:cBhvr>
                                      <p:tavLst>
                                        <p:tav tm="0">
                                          <p:val>
                                            <p:strVal val="#ppt_x"/>
                                          </p:val>
                                        </p:tav>
                                        <p:tav tm="100000">
                                          <p:val>
                                            <p:strVal val="#ppt_x"/>
                                          </p:val>
                                        </p:tav>
                                      </p:tavLst>
                                    </p:anim>
                                    <p:anim calcmode="lin" valueType="num">
                                      <p:cBhvr additive="base">
                                        <p:cTn id="206" dur="1000" fill="hold"/>
                                        <p:tgtEl>
                                          <p:spTgt spid="1332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0" grpId="0" animBg="1"/>
      <p:bldP spid="13321" grpId="0" animBg="1"/>
      <p:bldP spid="13322" grpId="0" animBg="1"/>
      <p:bldP spid="1332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umsplatzhalter 3"/>
          <p:cNvSpPr>
            <a:spLocks noGrp="1"/>
          </p:cNvSpPr>
          <p:nvPr>
            <p:ph type="dt" sz="quarter" idx="10"/>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908AB5E0-B467-4D96-AAAD-FAA1DA998E2D}" type="datetime1">
              <a:rPr lang="de-DE" sz="800"/>
              <a:pPr/>
              <a:t>14.04.2014</a:t>
            </a:fld>
            <a:endParaRPr lang="de-DE" sz="800"/>
          </a:p>
        </p:txBody>
      </p:sp>
      <p:sp>
        <p:nvSpPr>
          <p:cNvPr id="14339" name="Fußzeilenplatzhalter 4"/>
          <p:cNvSpPr>
            <a:spLocks noGrp="1"/>
          </p:cNvSpPr>
          <p:nvPr>
            <p:ph type="ftr" sz="quarter" idx="11"/>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r>
              <a:rPr lang="de-DE" sz="800"/>
              <a:t>Meyer/Ortmann/Schnabel/Seim/Ziehr</a:t>
            </a:r>
          </a:p>
        </p:txBody>
      </p:sp>
      <p:sp>
        <p:nvSpPr>
          <p:cNvPr id="14340" name="Foliennummernplatzhalter 5"/>
          <p:cNvSpPr>
            <a:spLocks noGrp="1"/>
          </p:cNvSpPr>
          <p:nvPr>
            <p:ph type="sldNum" sz="quarter" idx="12"/>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30FA749C-981A-4469-8361-D03EAC15DFE2}" type="slidenum">
              <a:rPr lang="de-DE" sz="800"/>
              <a:pPr/>
              <a:t>13</a:t>
            </a:fld>
            <a:endParaRPr lang="de-DE" sz="800"/>
          </a:p>
        </p:txBody>
      </p:sp>
      <p:sp>
        <p:nvSpPr>
          <p:cNvPr id="14341" name="Rectangle 2"/>
          <p:cNvSpPr>
            <a:spLocks noGrp="1" noChangeArrowheads="1"/>
          </p:cNvSpPr>
          <p:nvPr>
            <p:ph type="title"/>
          </p:nvPr>
        </p:nvSpPr>
        <p:spPr>
          <a:xfrm>
            <a:off x="0" y="107950"/>
            <a:ext cx="9648825" cy="1150938"/>
          </a:xfrm>
          <a:solidFill>
            <a:schemeClr val="tx1"/>
          </a:solidFill>
        </p:spPr>
        <p:txBody>
          <a:bodyPr tIns="0"/>
          <a:lstStyle/>
          <a:p>
            <a:pPr eaLnBrk="1" hangingPunct="1"/>
            <a:r>
              <a:rPr lang="de-DE" sz="3200" b="1" dirty="0" smtClean="0">
                <a:solidFill>
                  <a:srgbClr val="FFFF00"/>
                </a:solidFill>
              </a:rPr>
              <a:t>Ausbildungsbereich U9/F – Junioren</a:t>
            </a:r>
            <a:r>
              <a:rPr lang="de-DE" sz="1400" dirty="0" smtClean="0">
                <a:solidFill>
                  <a:srgbClr val="FFFF00"/>
                </a:solidFill>
              </a:rPr>
              <a:t/>
            </a:r>
            <a:br>
              <a:rPr lang="de-DE" sz="1400" dirty="0" smtClean="0">
                <a:solidFill>
                  <a:srgbClr val="FFFF00"/>
                </a:solidFill>
              </a:rPr>
            </a:br>
            <a:r>
              <a:rPr lang="de-DE" sz="1900" b="1" dirty="0" smtClean="0">
                <a:solidFill>
                  <a:srgbClr val="FFFF00"/>
                </a:solidFill>
              </a:rPr>
              <a:t>Wir sind mit Freude und Begeisterung dabei.</a:t>
            </a:r>
            <a:br>
              <a:rPr lang="de-DE" sz="1900" b="1" dirty="0" smtClean="0">
                <a:solidFill>
                  <a:srgbClr val="FFFF00"/>
                </a:solidFill>
              </a:rPr>
            </a:br>
            <a:r>
              <a:rPr lang="de-DE" sz="1900" b="1" dirty="0" smtClean="0">
                <a:solidFill>
                  <a:srgbClr val="FFFF00"/>
                </a:solidFill>
              </a:rPr>
              <a:t>Wir spielen offensiv ohne Druck und lernen Fußball als Teamsport kennen.</a:t>
            </a:r>
          </a:p>
        </p:txBody>
      </p:sp>
      <p:sp>
        <p:nvSpPr>
          <p:cNvPr id="14342" name="Text Box 3"/>
          <p:cNvSpPr txBox="1">
            <a:spLocks noChangeArrowheads="1"/>
          </p:cNvSpPr>
          <p:nvPr/>
        </p:nvSpPr>
        <p:spPr bwMode="auto">
          <a:xfrm>
            <a:off x="-366713" y="236538"/>
            <a:ext cx="184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endParaRPr lang="de-DE" sz="1200"/>
          </a:p>
        </p:txBody>
      </p:sp>
      <p:sp>
        <p:nvSpPr>
          <p:cNvPr id="14343" name="Text Box 4"/>
          <p:cNvSpPr txBox="1">
            <a:spLocks noChangeArrowheads="1"/>
          </p:cNvSpPr>
          <p:nvPr/>
        </p:nvSpPr>
        <p:spPr bwMode="auto">
          <a:xfrm>
            <a:off x="3940175" y="4483100"/>
            <a:ext cx="2397125"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endParaRPr lang="de-DE" sz="1200"/>
          </a:p>
        </p:txBody>
      </p:sp>
      <p:sp>
        <p:nvSpPr>
          <p:cNvPr id="14344" name="Text Box 5"/>
          <p:cNvSpPr txBox="1">
            <a:spLocks noChangeArrowheads="1"/>
          </p:cNvSpPr>
          <p:nvPr/>
        </p:nvSpPr>
        <p:spPr bwMode="auto">
          <a:xfrm>
            <a:off x="3238500" y="1330325"/>
            <a:ext cx="3167063" cy="2683230"/>
          </a:xfrm>
          <a:prstGeom prst="rect">
            <a:avLst/>
          </a:prstGeom>
          <a:solidFill>
            <a:schemeClr val="accent1">
              <a:alpha val="59999"/>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tIns="18000" rIns="54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Trainingsschwerpunkte:</a:t>
            </a:r>
          </a:p>
          <a:p>
            <a:pPr defTabSz="885825" eaLnBrk="1" hangingPunct="1">
              <a:buFont typeface="Wingdings" pitchFamily="2" charset="2"/>
              <a:buChar char="Ø"/>
            </a:pPr>
            <a:r>
              <a:rPr lang="de-DE" sz="1000" dirty="0"/>
              <a:t>  Mehr Spiel- als Übungsformen</a:t>
            </a:r>
          </a:p>
          <a:p>
            <a:pPr defTabSz="885825" eaLnBrk="1" hangingPunct="1">
              <a:buFont typeface="Wingdings" pitchFamily="2" charset="2"/>
              <a:buChar char="Ø"/>
            </a:pPr>
            <a:r>
              <a:rPr lang="de-DE" sz="1000" dirty="0"/>
              <a:t> </a:t>
            </a:r>
            <a:r>
              <a:rPr lang="de-DE" sz="1000" dirty="0" smtClean="0"/>
              <a:t> Vielseitige Bewegungs- und Koordinationsübungen </a:t>
            </a:r>
          </a:p>
          <a:p>
            <a:pPr defTabSz="885825" eaLnBrk="1" hangingPunct="1"/>
            <a:r>
              <a:rPr lang="de-DE" sz="1000" dirty="0" smtClean="0"/>
              <a:t>      mit </a:t>
            </a:r>
            <a:r>
              <a:rPr lang="de-DE" sz="1000" dirty="0"/>
              <a:t>u. ohne </a:t>
            </a:r>
            <a:r>
              <a:rPr lang="de-DE" sz="1000" dirty="0" smtClean="0"/>
              <a:t>Ball</a:t>
            </a:r>
          </a:p>
          <a:p>
            <a:pPr defTabSz="885825" eaLnBrk="1" hangingPunct="1">
              <a:buFont typeface="Wingdings" pitchFamily="2" charset="2"/>
              <a:buChar char="Ø"/>
            </a:pPr>
            <a:r>
              <a:rPr lang="de-DE" sz="1000" dirty="0" smtClean="0"/>
              <a:t> freie Fußballspiele in kleinen Teams (entdeckendes </a:t>
            </a:r>
          </a:p>
          <a:p>
            <a:pPr defTabSz="885825" eaLnBrk="1" hangingPunct="1"/>
            <a:r>
              <a:rPr lang="de-DE" sz="1000" dirty="0"/>
              <a:t> </a:t>
            </a:r>
            <a:r>
              <a:rPr lang="de-DE" sz="1000" dirty="0" smtClean="0"/>
              <a:t>    Lernen bei vielen Ballkontakten)</a:t>
            </a:r>
          </a:p>
          <a:p>
            <a:pPr defTabSz="885825" eaLnBrk="1" hangingPunct="1">
              <a:buFont typeface="Wingdings" pitchFamily="2" charset="2"/>
              <a:buChar char="Ø"/>
            </a:pPr>
            <a:r>
              <a:rPr lang="de-DE" sz="1000" dirty="0"/>
              <a:t> </a:t>
            </a:r>
            <a:r>
              <a:rPr lang="de-DE" sz="1000" dirty="0" smtClean="0"/>
              <a:t>Lauf- </a:t>
            </a:r>
            <a:r>
              <a:rPr lang="de-DE" sz="1000" dirty="0"/>
              <a:t>und Fangspiele</a:t>
            </a:r>
          </a:p>
          <a:p>
            <a:pPr defTabSz="885825" eaLnBrk="1" hangingPunct="1">
              <a:buFont typeface="Wingdings" pitchFamily="2" charset="2"/>
              <a:buChar char="Ø"/>
            </a:pPr>
            <a:r>
              <a:rPr lang="de-DE" sz="1000" dirty="0"/>
              <a:t> </a:t>
            </a:r>
            <a:r>
              <a:rPr lang="de-DE" sz="1000" b="1" dirty="0"/>
              <a:t>KEIN</a:t>
            </a:r>
            <a:r>
              <a:rPr lang="de-DE" sz="1000" dirty="0"/>
              <a:t> </a:t>
            </a:r>
            <a:r>
              <a:rPr lang="de-DE" sz="1000" dirty="0" smtClean="0"/>
              <a:t>Konditions-</a:t>
            </a:r>
            <a:r>
              <a:rPr lang="de-DE" sz="1000" dirty="0"/>
              <a:t>/Schnelligkeitstraining</a:t>
            </a:r>
          </a:p>
          <a:p>
            <a:pPr defTabSz="885825" eaLnBrk="1" hangingPunct="1">
              <a:buFont typeface="Wingdings" pitchFamily="2" charset="2"/>
              <a:buChar char="Ø"/>
            </a:pPr>
            <a:r>
              <a:rPr lang="de-DE" sz="1000" dirty="0"/>
              <a:t> </a:t>
            </a:r>
            <a:r>
              <a:rPr lang="de-DE" sz="1000" b="1" dirty="0"/>
              <a:t>KEIN </a:t>
            </a:r>
            <a:r>
              <a:rPr lang="de-DE" sz="1000" dirty="0"/>
              <a:t>spezifisches </a:t>
            </a:r>
            <a:r>
              <a:rPr lang="de-DE" sz="1000" dirty="0" smtClean="0"/>
              <a:t>Positionstraining</a:t>
            </a:r>
          </a:p>
          <a:p>
            <a:pPr defTabSz="885825" eaLnBrk="1" hangingPunct="1">
              <a:buFont typeface="Wingdings" pitchFamily="2" charset="2"/>
              <a:buChar char="Ø"/>
            </a:pPr>
            <a:r>
              <a:rPr lang="de-DE" sz="1000" dirty="0"/>
              <a:t> </a:t>
            </a:r>
            <a:r>
              <a:rPr lang="de-DE" sz="1000" u="sng" dirty="0"/>
              <a:t>Technik </a:t>
            </a:r>
            <a:r>
              <a:rPr lang="de-DE" sz="1000" u="sng" dirty="0" smtClean="0"/>
              <a:t>(Grundlagen/Grobformen)</a:t>
            </a:r>
            <a:r>
              <a:rPr lang="de-DE" sz="1000" dirty="0" smtClean="0"/>
              <a:t> </a:t>
            </a:r>
          </a:p>
          <a:p>
            <a:pPr defTabSz="885825" eaLnBrk="1" hangingPunct="1">
              <a:buFont typeface="Wingdings" pitchFamily="2" charset="2"/>
              <a:buNone/>
            </a:pPr>
            <a:r>
              <a:rPr lang="de-DE" sz="1000" dirty="0" smtClean="0"/>
              <a:t>     =&gt; Vermittlung von Basistechniken</a:t>
            </a:r>
          </a:p>
          <a:p>
            <a:pPr defTabSz="885825" eaLnBrk="1" hangingPunct="1">
              <a:buFont typeface="Wingdings" pitchFamily="2" charset="2"/>
              <a:buNone/>
            </a:pPr>
            <a:r>
              <a:rPr lang="de-DE" sz="1000" dirty="0"/>
              <a:t> </a:t>
            </a:r>
            <a:r>
              <a:rPr lang="de-DE" sz="1000" dirty="0" smtClean="0"/>
              <a:t>          (Dribbeln, Passen, Schießen)</a:t>
            </a:r>
            <a:endParaRPr lang="de-DE" sz="1000" dirty="0"/>
          </a:p>
          <a:p>
            <a:pPr defTabSz="885825" eaLnBrk="1" hangingPunct="1">
              <a:buFont typeface="Wingdings" pitchFamily="2" charset="2"/>
              <a:buNone/>
            </a:pPr>
            <a:r>
              <a:rPr lang="de-DE" sz="1000" dirty="0"/>
              <a:t>     =&gt; </a:t>
            </a:r>
            <a:r>
              <a:rPr lang="de-DE" sz="1000" dirty="0" smtClean="0"/>
              <a:t>Ballkontrolle</a:t>
            </a:r>
          </a:p>
          <a:p>
            <a:pPr defTabSz="885825" eaLnBrk="1" hangingPunct="1">
              <a:buFont typeface="Wingdings" pitchFamily="2" charset="2"/>
              <a:buNone/>
            </a:pPr>
            <a:r>
              <a:rPr lang="de-DE" sz="1000" dirty="0"/>
              <a:t> </a:t>
            </a:r>
            <a:r>
              <a:rPr lang="de-DE" sz="1000" dirty="0" smtClean="0"/>
              <a:t>         (Auf beidfüßige Ausbildung achten !)</a:t>
            </a:r>
            <a:endParaRPr lang="de-DE" sz="1000" dirty="0"/>
          </a:p>
          <a:p>
            <a:pPr defTabSz="885825" eaLnBrk="1" hangingPunct="1">
              <a:buFont typeface="Wingdings" pitchFamily="2" charset="2"/>
              <a:buChar char="Ø"/>
            </a:pPr>
            <a:r>
              <a:rPr lang="de-DE" sz="1000" u="sng" dirty="0"/>
              <a:t> Taktik (Grundlagen/Grobformen) </a:t>
            </a:r>
          </a:p>
          <a:p>
            <a:pPr defTabSz="885825" eaLnBrk="1" hangingPunct="1">
              <a:buFont typeface="Wingdings" pitchFamily="2" charset="2"/>
              <a:buNone/>
            </a:pPr>
            <a:r>
              <a:rPr lang="de-DE" sz="1000" dirty="0"/>
              <a:t>     =&gt; </a:t>
            </a:r>
            <a:r>
              <a:rPr lang="de-DE" sz="1000" dirty="0" smtClean="0"/>
              <a:t>Kennenlernen von einfachen taktischem </a:t>
            </a:r>
          </a:p>
          <a:p>
            <a:pPr defTabSz="885825" eaLnBrk="1" hangingPunct="1">
              <a:buFont typeface="Wingdings" pitchFamily="2" charset="2"/>
              <a:buNone/>
            </a:pPr>
            <a:r>
              <a:rPr lang="de-DE" sz="1000" dirty="0"/>
              <a:t> </a:t>
            </a:r>
            <a:r>
              <a:rPr lang="de-DE" sz="1000" dirty="0" smtClean="0"/>
              <a:t>         Verhalten</a:t>
            </a:r>
            <a:endParaRPr lang="de-DE" sz="1000" dirty="0"/>
          </a:p>
        </p:txBody>
      </p:sp>
      <p:sp>
        <p:nvSpPr>
          <p:cNvPr id="14345" name="Text Box 6"/>
          <p:cNvSpPr txBox="1">
            <a:spLocks noChangeArrowheads="1"/>
          </p:cNvSpPr>
          <p:nvPr/>
        </p:nvSpPr>
        <p:spPr bwMode="auto">
          <a:xfrm>
            <a:off x="71438" y="1330325"/>
            <a:ext cx="3130550" cy="1606012"/>
          </a:xfrm>
          <a:prstGeom prst="rect">
            <a:avLst/>
          </a:prstGeom>
          <a:solidFill>
            <a:srgbClr val="FFFF5D">
              <a:alpha val="60000"/>
            </a:srgbClr>
          </a:solidFill>
          <a:ln w="9525">
            <a:solidFill>
              <a:schemeClr val="tx1"/>
            </a:solidFill>
            <a:miter lim="800000"/>
            <a:headEnd/>
            <a:tailEnd/>
          </a:ln>
          <a:effectLst/>
          <a:extLst/>
        </p:spPr>
        <p:txBody>
          <a:bodyPr lIns="54000" tIns="18000" rIns="54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A</a:t>
            </a:r>
            <a:r>
              <a:rPr lang="de-DE" sz="1200" b="1" u="sng" dirty="0" smtClean="0"/>
              <a:t>lterstypische </a:t>
            </a:r>
            <a:r>
              <a:rPr lang="de-DE" sz="1200" b="1" u="sng" dirty="0"/>
              <a:t>Merkmale:</a:t>
            </a:r>
          </a:p>
          <a:p>
            <a:pPr defTabSz="885825" eaLnBrk="1" hangingPunct="1">
              <a:buFont typeface="Wingdings" pitchFamily="2" charset="2"/>
              <a:buChar char="Ø"/>
            </a:pPr>
            <a:r>
              <a:rPr lang="de-DE" sz="1000" dirty="0"/>
              <a:t> Große </a:t>
            </a:r>
            <a:r>
              <a:rPr lang="de-DE" sz="1000" dirty="0" smtClean="0"/>
              <a:t>Begeisterungsfähigkeit </a:t>
            </a:r>
          </a:p>
          <a:p>
            <a:pPr defTabSz="885825" eaLnBrk="1" hangingPunct="1">
              <a:buFont typeface="Wingdings" pitchFamily="2" charset="2"/>
              <a:buChar char="Ø"/>
            </a:pPr>
            <a:r>
              <a:rPr lang="de-DE" sz="1000" dirty="0"/>
              <a:t> </a:t>
            </a:r>
            <a:r>
              <a:rPr lang="de-DE" sz="1000" dirty="0" smtClean="0"/>
              <a:t>Teils </a:t>
            </a:r>
            <a:r>
              <a:rPr lang="de-DE" sz="1000" dirty="0"/>
              <a:t>g</a:t>
            </a:r>
            <a:r>
              <a:rPr lang="de-DE" sz="1000" dirty="0" smtClean="0"/>
              <a:t>roße </a:t>
            </a:r>
            <a:r>
              <a:rPr lang="de-DE" sz="1000" dirty="0"/>
              <a:t>Unterschiede im sportlichen </a:t>
            </a:r>
            <a:r>
              <a:rPr lang="de-DE" sz="1000" dirty="0" smtClean="0"/>
              <a:t>Können</a:t>
            </a:r>
          </a:p>
          <a:p>
            <a:pPr defTabSz="885825" eaLnBrk="1" hangingPunct="1">
              <a:buFont typeface="Wingdings" pitchFamily="2" charset="2"/>
              <a:buChar char="Ø"/>
            </a:pPr>
            <a:r>
              <a:rPr lang="de-DE" sz="1000" dirty="0"/>
              <a:t> </a:t>
            </a:r>
            <a:r>
              <a:rPr lang="de-DE" sz="1000" dirty="0" smtClean="0"/>
              <a:t>Geringe </a:t>
            </a:r>
            <a:r>
              <a:rPr lang="de-DE" sz="1000" dirty="0"/>
              <a:t>Konzentrationsfähigkeit </a:t>
            </a:r>
          </a:p>
          <a:p>
            <a:pPr defTabSz="885825" eaLnBrk="1" hangingPunct="1">
              <a:buFont typeface="Wingdings" pitchFamily="2" charset="2"/>
              <a:buChar char="Ø"/>
            </a:pPr>
            <a:r>
              <a:rPr lang="de-DE" sz="1000" dirty="0"/>
              <a:t> Hohe </a:t>
            </a:r>
            <a:r>
              <a:rPr lang="de-DE" sz="1000" dirty="0" smtClean="0"/>
              <a:t>Emotionalität</a:t>
            </a:r>
          </a:p>
          <a:p>
            <a:pPr defTabSz="885825" eaLnBrk="1" hangingPunct="1">
              <a:buFont typeface="Wingdings" pitchFamily="2" charset="2"/>
              <a:buChar char="Ø"/>
            </a:pPr>
            <a:r>
              <a:rPr lang="de-DE" sz="1000" dirty="0" smtClean="0"/>
              <a:t> Ausgeprägter </a:t>
            </a:r>
            <a:r>
              <a:rPr lang="de-DE" sz="1000" dirty="0"/>
              <a:t>Bewegungs- und </a:t>
            </a:r>
            <a:r>
              <a:rPr lang="de-DE" sz="1000" dirty="0" smtClean="0"/>
              <a:t>Spieldrang</a:t>
            </a:r>
          </a:p>
          <a:p>
            <a:pPr defTabSz="885825" eaLnBrk="1" hangingPunct="1">
              <a:buFont typeface="Wingdings" pitchFamily="2" charset="2"/>
              <a:buChar char="Ø"/>
            </a:pPr>
            <a:r>
              <a:rPr lang="de-DE" sz="1000" dirty="0" smtClean="0"/>
              <a:t> Nur einfache koordinative Fähigkeiten</a:t>
            </a:r>
          </a:p>
          <a:p>
            <a:pPr defTabSz="885825" eaLnBrk="1" hangingPunct="1">
              <a:buFont typeface="Wingdings" pitchFamily="2" charset="2"/>
              <a:buChar char="Ø"/>
            </a:pPr>
            <a:r>
              <a:rPr lang="de-DE" sz="1000" dirty="0"/>
              <a:t> </a:t>
            </a:r>
            <a:r>
              <a:rPr lang="de-DE" sz="1000" dirty="0" smtClean="0"/>
              <a:t>Muskulatur nur gering ausgeprägt</a:t>
            </a:r>
          </a:p>
          <a:p>
            <a:pPr defTabSz="885825" eaLnBrk="1" hangingPunct="1">
              <a:buFont typeface="Wingdings" pitchFamily="2" charset="2"/>
              <a:buChar char="Ø"/>
            </a:pPr>
            <a:r>
              <a:rPr lang="de-DE" sz="1000" dirty="0"/>
              <a:t> </a:t>
            </a:r>
            <a:r>
              <a:rPr lang="de-DE" sz="1000" dirty="0" smtClean="0"/>
              <a:t>Starke, unkritische Orientierung an erwachsenen </a:t>
            </a:r>
          </a:p>
          <a:p>
            <a:pPr defTabSz="885825" eaLnBrk="1" hangingPunct="1"/>
            <a:r>
              <a:rPr lang="de-DE" sz="1000" dirty="0"/>
              <a:t> </a:t>
            </a:r>
            <a:r>
              <a:rPr lang="de-DE" sz="1000" dirty="0" smtClean="0"/>
              <a:t>   Vorbildern</a:t>
            </a:r>
          </a:p>
        </p:txBody>
      </p:sp>
      <p:sp>
        <p:nvSpPr>
          <p:cNvPr id="14346" name="Text Box 7"/>
          <p:cNvSpPr txBox="1">
            <a:spLocks noChangeArrowheads="1"/>
          </p:cNvSpPr>
          <p:nvPr/>
        </p:nvSpPr>
        <p:spPr bwMode="auto">
          <a:xfrm>
            <a:off x="71438" y="2988000"/>
            <a:ext cx="3130550" cy="2221565"/>
          </a:xfrm>
          <a:prstGeom prst="rect">
            <a:avLst/>
          </a:prstGeom>
          <a:solidFill>
            <a:srgbClr val="99FF66">
              <a:alpha val="60000"/>
            </a:srgbClr>
          </a:solidFill>
          <a:ln w="9525">
            <a:solidFill>
              <a:schemeClr val="tx1"/>
            </a:solidFill>
            <a:miter lim="800000"/>
            <a:headEnd/>
            <a:tailEnd/>
          </a:ln>
          <a:effectLst/>
          <a:extLst/>
        </p:spPr>
        <p:txBody>
          <a:bodyPr lIns="54000" tIns="18000" rIns="36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Anforderung an den Trainer:</a:t>
            </a:r>
          </a:p>
          <a:p>
            <a:pPr defTabSz="885825" eaLnBrk="1" hangingPunct="1">
              <a:buFont typeface="Wingdings" pitchFamily="2" charset="2"/>
              <a:buChar char="Ø"/>
            </a:pPr>
            <a:r>
              <a:rPr lang="de-DE" sz="1000" dirty="0" smtClean="0"/>
              <a:t> </a:t>
            </a:r>
            <a:r>
              <a:rPr lang="de-DE" sz="1000" dirty="0"/>
              <a:t>Große Vorbildfunktion in jeder Situation</a:t>
            </a:r>
            <a:endParaRPr lang="de-DE" sz="1000" dirty="0">
              <a:solidFill>
                <a:srgbClr val="FF0000"/>
              </a:solidFill>
            </a:endParaRPr>
          </a:p>
          <a:p>
            <a:pPr defTabSz="885825" eaLnBrk="1" hangingPunct="1">
              <a:buFont typeface="Wingdings" pitchFamily="2" charset="2"/>
              <a:buChar char="Ø"/>
            </a:pPr>
            <a:r>
              <a:rPr lang="de-DE" sz="1000" dirty="0" smtClean="0"/>
              <a:t> „Großer Bruder“ jedes Kindes</a:t>
            </a:r>
          </a:p>
          <a:p>
            <a:pPr defTabSz="885825" eaLnBrk="1" hangingPunct="1">
              <a:buFont typeface="Wingdings" pitchFamily="2" charset="2"/>
              <a:buChar char="Ø"/>
            </a:pPr>
            <a:r>
              <a:rPr lang="de-DE" sz="1000" dirty="0" smtClean="0"/>
              <a:t> Geduld und Verständnis zeigen</a:t>
            </a:r>
          </a:p>
          <a:p>
            <a:pPr defTabSz="885825" eaLnBrk="1" hangingPunct="1">
              <a:buFont typeface="Wingdings" pitchFamily="2" charset="2"/>
              <a:buChar char="Ø"/>
            </a:pPr>
            <a:r>
              <a:rPr lang="de-DE" sz="1000" dirty="0"/>
              <a:t> Kindgerechte Sprache und Vermittlung der Spiel- </a:t>
            </a:r>
          </a:p>
          <a:p>
            <a:pPr defTabSz="885825" eaLnBrk="1" hangingPunct="1">
              <a:buFont typeface="Wingdings" pitchFamily="2" charset="2"/>
              <a:buNone/>
            </a:pPr>
            <a:r>
              <a:rPr lang="de-DE" sz="1000" dirty="0"/>
              <a:t>    und </a:t>
            </a:r>
            <a:r>
              <a:rPr lang="de-DE" sz="1000" dirty="0" smtClean="0"/>
              <a:t>Übungsformen (erklären/vormachen &gt;  nach-</a:t>
            </a:r>
          </a:p>
          <a:p>
            <a:pPr defTabSz="885825" eaLnBrk="1" hangingPunct="1">
              <a:buFont typeface="Wingdings" pitchFamily="2" charset="2"/>
              <a:buNone/>
            </a:pPr>
            <a:r>
              <a:rPr lang="de-DE" sz="1000" dirty="0"/>
              <a:t> </a:t>
            </a:r>
            <a:r>
              <a:rPr lang="de-DE" sz="1000" dirty="0" smtClean="0"/>
              <a:t>   machen/üben &gt; loben/korrigieren)</a:t>
            </a:r>
            <a:endParaRPr lang="de-DE" sz="1000" dirty="0"/>
          </a:p>
          <a:p>
            <a:pPr defTabSz="885825" eaLnBrk="1" hangingPunct="1">
              <a:buFont typeface="Wingdings" pitchFamily="2" charset="2"/>
              <a:buChar char="Ø"/>
            </a:pPr>
            <a:r>
              <a:rPr lang="de-DE" sz="1000" dirty="0" smtClean="0"/>
              <a:t> </a:t>
            </a:r>
            <a:r>
              <a:rPr lang="de-DE" sz="1000" dirty="0"/>
              <a:t>Kein Leistungs- und </a:t>
            </a:r>
            <a:r>
              <a:rPr lang="de-DE" sz="1000" dirty="0" smtClean="0"/>
              <a:t>Ergebnisdruck</a:t>
            </a:r>
          </a:p>
          <a:p>
            <a:pPr defTabSz="885825" eaLnBrk="1" hangingPunct="1">
              <a:buFont typeface="Wingdings" pitchFamily="2" charset="2"/>
              <a:buChar char="Ø"/>
            </a:pPr>
            <a:r>
              <a:rPr lang="de-DE" sz="1000" dirty="0"/>
              <a:t> </a:t>
            </a:r>
            <a:r>
              <a:rPr lang="de-DE" sz="1000" dirty="0" smtClean="0"/>
              <a:t>Vermittlung von Freude und Begeisterung an Fuß-</a:t>
            </a:r>
          </a:p>
          <a:p>
            <a:pPr defTabSz="885825" eaLnBrk="1" hangingPunct="1"/>
            <a:r>
              <a:rPr lang="de-DE" sz="1000" dirty="0"/>
              <a:t> </a:t>
            </a:r>
            <a:r>
              <a:rPr lang="de-DE" sz="1000" dirty="0" smtClean="0"/>
              <a:t>   ball und Bewegung im Allgemeinen</a:t>
            </a:r>
          </a:p>
          <a:p>
            <a:pPr defTabSz="885825" eaLnBrk="1" hangingPunct="1">
              <a:buFont typeface="Wingdings" pitchFamily="2" charset="2"/>
              <a:buChar char="Ø"/>
            </a:pPr>
            <a:r>
              <a:rPr lang="de-DE" sz="1000" dirty="0"/>
              <a:t> Altersgerechte Vermittlung unserer Werte u Regeln</a:t>
            </a:r>
          </a:p>
          <a:p>
            <a:pPr defTabSz="885825" eaLnBrk="1" hangingPunct="1">
              <a:buFont typeface="Wingdings" pitchFamily="2" charset="2"/>
              <a:buChar char="Ø"/>
            </a:pPr>
            <a:r>
              <a:rPr lang="de-DE" sz="1000" dirty="0" smtClean="0"/>
              <a:t> Förderung </a:t>
            </a:r>
            <a:r>
              <a:rPr lang="de-DE" sz="1000" dirty="0"/>
              <a:t>der Persönlichkeit und der sozialen  </a:t>
            </a:r>
          </a:p>
          <a:p>
            <a:pPr defTabSz="885825" eaLnBrk="1" hangingPunct="1">
              <a:buFont typeface="Wingdings" pitchFamily="2" charset="2"/>
              <a:buNone/>
            </a:pPr>
            <a:r>
              <a:rPr lang="de-DE" sz="1000" dirty="0"/>
              <a:t>    Kompetenz der Spieler</a:t>
            </a:r>
          </a:p>
          <a:p>
            <a:pPr defTabSz="885825" eaLnBrk="1" hangingPunct="1">
              <a:buFont typeface="Wingdings" pitchFamily="2" charset="2"/>
              <a:buChar char="Ø"/>
            </a:pPr>
            <a:r>
              <a:rPr lang="de-DE" sz="1000" dirty="0"/>
              <a:t> Trainingsgrundsätze </a:t>
            </a:r>
            <a:r>
              <a:rPr lang="de-DE" sz="1000" dirty="0" smtClean="0"/>
              <a:t>beachten</a:t>
            </a:r>
            <a:endParaRPr lang="de-DE" sz="1000" dirty="0"/>
          </a:p>
        </p:txBody>
      </p:sp>
      <p:sp>
        <p:nvSpPr>
          <p:cNvPr id="14347" name="Text Box 8"/>
          <p:cNvSpPr txBox="1">
            <a:spLocks noChangeArrowheads="1"/>
          </p:cNvSpPr>
          <p:nvPr/>
        </p:nvSpPr>
        <p:spPr bwMode="auto">
          <a:xfrm>
            <a:off x="6451600" y="1330325"/>
            <a:ext cx="3130550" cy="1759900"/>
          </a:xfrm>
          <a:prstGeom prst="rect">
            <a:avLst/>
          </a:prstGeom>
          <a:solidFill>
            <a:srgbClr val="FFCCCC">
              <a:alpha val="59999"/>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tIns="18000" rIns="18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smtClean="0"/>
              <a:t>Ausbildungsziele</a:t>
            </a:r>
            <a:r>
              <a:rPr lang="de-DE" sz="1200" b="1" u="sng" dirty="0"/>
              <a:t>:</a:t>
            </a:r>
            <a:endParaRPr lang="de-DE" sz="1000" dirty="0"/>
          </a:p>
          <a:p>
            <a:pPr defTabSz="885825" eaLnBrk="1" hangingPunct="1">
              <a:buFont typeface="Wingdings" pitchFamily="2" charset="2"/>
              <a:buChar char="Ø"/>
            </a:pPr>
            <a:r>
              <a:rPr lang="de-DE" sz="1000" dirty="0"/>
              <a:t> </a:t>
            </a:r>
            <a:r>
              <a:rPr lang="de-DE" sz="1000" dirty="0" smtClean="0"/>
              <a:t>Spaß am Fußball und Bewegung fördern </a:t>
            </a:r>
          </a:p>
          <a:p>
            <a:pPr defTabSz="885825" eaLnBrk="1" hangingPunct="1">
              <a:buFont typeface="Wingdings" pitchFamily="2" charset="2"/>
              <a:buChar char="Ø"/>
            </a:pPr>
            <a:r>
              <a:rPr lang="de-DE" sz="1000" dirty="0" smtClean="0"/>
              <a:t> Stärkung und Ausbau koordinativer Fähigkeiten</a:t>
            </a:r>
          </a:p>
          <a:p>
            <a:pPr defTabSz="885825" eaLnBrk="1" hangingPunct="1">
              <a:buFont typeface="Wingdings" pitchFamily="2" charset="2"/>
              <a:buChar char="Ø"/>
            </a:pPr>
            <a:r>
              <a:rPr lang="de-DE" sz="1000" dirty="0"/>
              <a:t> </a:t>
            </a:r>
            <a:r>
              <a:rPr lang="de-DE" sz="1000" dirty="0" smtClean="0"/>
              <a:t>Kennen einfacher Fußballtechniken</a:t>
            </a:r>
          </a:p>
          <a:p>
            <a:pPr defTabSz="885825" eaLnBrk="1" hangingPunct="1"/>
            <a:r>
              <a:rPr lang="de-DE" sz="1000" dirty="0"/>
              <a:t> </a:t>
            </a:r>
            <a:r>
              <a:rPr lang="de-DE" sz="1000" dirty="0" smtClean="0"/>
              <a:t>   (Spann-/Innenseitstoß, </a:t>
            </a:r>
            <a:r>
              <a:rPr lang="de-DE" sz="1000" dirty="0" err="1" smtClean="0"/>
              <a:t>Ballan</a:t>
            </a:r>
            <a:r>
              <a:rPr lang="de-DE" sz="1000" dirty="0" smtClean="0"/>
              <a:t>-/</a:t>
            </a:r>
            <a:r>
              <a:rPr lang="de-DE" sz="1000" dirty="0" err="1" smtClean="0"/>
              <a:t>mitnahme</a:t>
            </a:r>
            <a:r>
              <a:rPr lang="de-DE" sz="1000" dirty="0" smtClean="0"/>
              <a:t>)</a:t>
            </a:r>
          </a:p>
          <a:p>
            <a:pPr defTabSz="885825" eaLnBrk="1" hangingPunct="1">
              <a:buFont typeface="Wingdings" pitchFamily="2" charset="2"/>
              <a:buChar char="Ø"/>
            </a:pPr>
            <a:r>
              <a:rPr lang="de-DE" sz="1000" dirty="0"/>
              <a:t> </a:t>
            </a:r>
            <a:r>
              <a:rPr lang="de-DE" sz="1000" dirty="0" smtClean="0"/>
              <a:t>Vermittlung von einfachen Fußballtaktiken</a:t>
            </a:r>
          </a:p>
          <a:p>
            <a:pPr defTabSz="885825" eaLnBrk="1" hangingPunct="1"/>
            <a:r>
              <a:rPr lang="de-DE" sz="1000" dirty="0" smtClean="0"/>
              <a:t>    (Tore erzielen/Tore verhindern)</a:t>
            </a:r>
          </a:p>
          <a:p>
            <a:pPr defTabSz="885825" eaLnBrk="1" hangingPunct="1">
              <a:buFont typeface="Wingdings" pitchFamily="2" charset="2"/>
              <a:buChar char="Ø"/>
            </a:pPr>
            <a:r>
              <a:rPr lang="de-DE" sz="1000" dirty="0" smtClean="0"/>
              <a:t> Stärkung </a:t>
            </a:r>
            <a:r>
              <a:rPr lang="de-DE" sz="1000" dirty="0"/>
              <a:t>von Selbstvertrauen, Teamgeist und </a:t>
            </a:r>
          </a:p>
          <a:p>
            <a:pPr defTabSz="885825" eaLnBrk="1" hangingPunct="1"/>
            <a:r>
              <a:rPr lang="de-DE" sz="1000" dirty="0"/>
              <a:t>    Kreativität </a:t>
            </a:r>
            <a:endParaRPr lang="de-DE" sz="1000" dirty="0" smtClean="0"/>
          </a:p>
          <a:p>
            <a:pPr defTabSz="885825" eaLnBrk="1" hangingPunct="1">
              <a:buFont typeface="Wingdings" pitchFamily="2" charset="2"/>
              <a:buChar char="Ø"/>
            </a:pPr>
            <a:r>
              <a:rPr lang="de-DE" sz="1000" dirty="0"/>
              <a:t> Vermittlung von Respekt, Ehrlichkeit und Fairness </a:t>
            </a:r>
          </a:p>
          <a:p>
            <a:pPr defTabSz="885825" eaLnBrk="1" hangingPunct="1">
              <a:buFont typeface="Wingdings" pitchFamily="2" charset="2"/>
              <a:buNone/>
            </a:pPr>
            <a:r>
              <a:rPr lang="de-DE" sz="1000" dirty="0"/>
              <a:t>    als Grundlagen des </a:t>
            </a:r>
            <a:r>
              <a:rPr lang="de-DE" sz="1000" dirty="0" smtClean="0"/>
              <a:t>Miteinanders</a:t>
            </a:r>
            <a:endParaRPr lang="de-DE" sz="1000" dirty="0"/>
          </a:p>
        </p:txBody>
      </p:sp>
      <p:graphicFrame>
        <p:nvGraphicFramePr>
          <p:cNvPr id="14348" name="Object 11"/>
          <p:cNvGraphicFramePr>
            <a:graphicFrameLocks noGrp="1"/>
          </p:cNvGraphicFramePr>
          <p:nvPr>
            <p:ph idx="1"/>
            <p:extLst>
              <p:ext uri="{D42A27DB-BD31-4B8C-83A1-F6EECF244321}">
                <p14:modId xmlns:p14="http://schemas.microsoft.com/office/powerpoint/2010/main" val="2608322845"/>
              </p:ext>
            </p:extLst>
          </p:nvPr>
        </p:nvGraphicFramePr>
        <p:xfrm>
          <a:off x="85725" y="5307013"/>
          <a:ext cx="9513888" cy="1627187"/>
        </p:xfrm>
        <a:graphic>
          <a:graphicData uri="http://schemas.openxmlformats.org/presentationml/2006/ole">
            <mc:AlternateContent xmlns:mc="http://schemas.openxmlformats.org/markup-compatibility/2006">
              <mc:Choice xmlns:v="urn:schemas-microsoft-com:vml" Requires="v">
                <p:oleObj spid="_x0000_s14472" name="Arbeitsblatt" r:id="rId3" imgW="9801075" imgH="1676445" progId="Excel.Sheet.8">
                  <p:embed/>
                </p:oleObj>
              </mc:Choice>
              <mc:Fallback>
                <p:oleObj name="Arbeitsblatt" r:id="rId3" imgW="9801075" imgH="1676445" progId="Excel.Sheet.8">
                  <p:embed/>
                  <p:pic>
                    <p:nvPicPr>
                      <p:cNvPr id="0" name="Object 11"/>
                      <p:cNvPicPr>
                        <a:picLocks noChangeArrowheads="1"/>
                      </p:cNvPicPr>
                      <p:nvPr/>
                    </p:nvPicPr>
                    <p:blipFill>
                      <a:blip r:embed="rId4"/>
                      <a:srcRect/>
                      <a:stretch>
                        <a:fillRect/>
                      </a:stretch>
                    </p:blipFill>
                    <p:spPr bwMode="auto">
                      <a:xfrm>
                        <a:off x="85725" y="5307013"/>
                        <a:ext cx="9513888" cy="16271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45"/>
                                        </p:tgtEl>
                                        <p:attrNameLst>
                                          <p:attrName>style.visibility</p:attrName>
                                        </p:attrNameLst>
                                      </p:cBhvr>
                                      <p:to>
                                        <p:strVal val="visible"/>
                                      </p:to>
                                    </p:set>
                                    <p:anim calcmode="lin" valueType="num">
                                      <p:cBhvr additive="base">
                                        <p:cTn id="7" dur="1000" fill="hold"/>
                                        <p:tgtEl>
                                          <p:spTgt spid="14345"/>
                                        </p:tgtEl>
                                        <p:attrNameLst>
                                          <p:attrName>ppt_x</p:attrName>
                                        </p:attrNameLst>
                                      </p:cBhvr>
                                      <p:tavLst>
                                        <p:tav tm="0">
                                          <p:val>
                                            <p:strVal val="#ppt_x"/>
                                          </p:val>
                                        </p:tav>
                                        <p:tav tm="100000">
                                          <p:val>
                                            <p:strVal val="#ppt_x"/>
                                          </p:val>
                                        </p:tav>
                                      </p:tavLst>
                                    </p:anim>
                                    <p:anim calcmode="lin" valueType="num">
                                      <p:cBhvr additive="base">
                                        <p:cTn id="8" dur="1000" fill="hold"/>
                                        <p:tgtEl>
                                          <p:spTgt spid="1434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346"/>
                                        </p:tgtEl>
                                        <p:attrNameLst>
                                          <p:attrName>style.visibility</p:attrName>
                                        </p:attrNameLst>
                                      </p:cBhvr>
                                      <p:to>
                                        <p:strVal val="visible"/>
                                      </p:to>
                                    </p:set>
                                    <p:anim calcmode="lin" valueType="num">
                                      <p:cBhvr additive="base">
                                        <p:cTn id="13" dur="1000" fill="hold"/>
                                        <p:tgtEl>
                                          <p:spTgt spid="14346"/>
                                        </p:tgtEl>
                                        <p:attrNameLst>
                                          <p:attrName>ppt_x</p:attrName>
                                        </p:attrNameLst>
                                      </p:cBhvr>
                                      <p:tavLst>
                                        <p:tav tm="0">
                                          <p:val>
                                            <p:strVal val="#ppt_x"/>
                                          </p:val>
                                        </p:tav>
                                        <p:tav tm="100000">
                                          <p:val>
                                            <p:strVal val="#ppt_x"/>
                                          </p:val>
                                        </p:tav>
                                      </p:tavLst>
                                    </p:anim>
                                    <p:anim calcmode="lin" valueType="num">
                                      <p:cBhvr additive="base">
                                        <p:cTn id="14" dur="1000" fill="hold"/>
                                        <p:tgtEl>
                                          <p:spTgt spid="1434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344"/>
                                        </p:tgtEl>
                                        <p:attrNameLst>
                                          <p:attrName>style.visibility</p:attrName>
                                        </p:attrNameLst>
                                      </p:cBhvr>
                                      <p:to>
                                        <p:strVal val="visible"/>
                                      </p:to>
                                    </p:set>
                                    <p:anim calcmode="lin" valueType="num">
                                      <p:cBhvr additive="base">
                                        <p:cTn id="19" dur="1000" fill="hold"/>
                                        <p:tgtEl>
                                          <p:spTgt spid="14344"/>
                                        </p:tgtEl>
                                        <p:attrNameLst>
                                          <p:attrName>ppt_x</p:attrName>
                                        </p:attrNameLst>
                                      </p:cBhvr>
                                      <p:tavLst>
                                        <p:tav tm="0">
                                          <p:val>
                                            <p:strVal val="#ppt_x"/>
                                          </p:val>
                                        </p:tav>
                                        <p:tav tm="100000">
                                          <p:val>
                                            <p:strVal val="#ppt_x"/>
                                          </p:val>
                                        </p:tav>
                                      </p:tavLst>
                                    </p:anim>
                                    <p:anim calcmode="lin" valueType="num">
                                      <p:cBhvr additive="base">
                                        <p:cTn id="20" dur="1000" fill="hold"/>
                                        <p:tgtEl>
                                          <p:spTgt spid="1434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347"/>
                                        </p:tgtEl>
                                        <p:attrNameLst>
                                          <p:attrName>style.visibility</p:attrName>
                                        </p:attrNameLst>
                                      </p:cBhvr>
                                      <p:to>
                                        <p:strVal val="visible"/>
                                      </p:to>
                                    </p:set>
                                    <p:anim calcmode="lin" valueType="num">
                                      <p:cBhvr additive="base">
                                        <p:cTn id="25" dur="1000" fill="hold"/>
                                        <p:tgtEl>
                                          <p:spTgt spid="14347"/>
                                        </p:tgtEl>
                                        <p:attrNameLst>
                                          <p:attrName>ppt_x</p:attrName>
                                        </p:attrNameLst>
                                      </p:cBhvr>
                                      <p:tavLst>
                                        <p:tav tm="0">
                                          <p:val>
                                            <p:strVal val="#ppt_x"/>
                                          </p:val>
                                        </p:tav>
                                        <p:tav tm="100000">
                                          <p:val>
                                            <p:strVal val="#ppt_x"/>
                                          </p:val>
                                        </p:tav>
                                      </p:tavLst>
                                    </p:anim>
                                    <p:anim calcmode="lin" valueType="num">
                                      <p:cBhvr additive="base">
                                        <p:cTn id="26" dur="1000" fill="hold"/>
                                        <p:tgtEl>
                                          <p:spTgt spid="1434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4348"/>
                                        </p:tgtEl>
                                        <p:attrNameLst>
                                          <p:attrName>style.visibility</p:attrName>
                                        </p:attrNameLst>
                                      </p:cBhvr>
                                      <p:to>
                                        <p:strVal val="visible"/>
                                      </p:to>
                                    </p:set>
                                    <p:anim calcmode="lin" valueType="num">
                                      <p:cBhvr additive="base">
                                        <p:cTn id="31" dur="1000" fill="hold"/>
                                        <p:tgtEl>
                                          <p:spTgt spid="14348"/>
                                        </p:tgtEl>
                                        <p:attrNameLst>
                                          <p:attrName>ppt_x</p:attrName>
                                        </p:attrNameLst>
                                      </p:cBhvr>
                                      <p:tavLst>
                                        <p:tav tm="0">
                                          <p:val>
                                            <p:strVal val="#ppt_x"/>
                                          </p:val>
                                        </p:tav>
                                        <p:tav tm="100000">
                                          <p:val>
                                            <p:strVal val="#ppt_x"/>
                                          </p:val>
                                        </p:tav>
                                      </p:tavLst>
                                    </p:anim>
                                    <p:anim calcmode="lin" valueType="num">
                                      <p:cBhvr additive="base">
                                        <p:cTn id="32" dur="1000" fill="hold"/>
                                        <p:tgtEl>
                                          <p:spTgt spid="143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4" grpId="0" animBg="1"/>
      <p:bldP spid="14345" grpId="0" animBg="1"/>
      <p:bldP spid="14346" grpId="0" animBg="1"/>
      <p:bldP spid="1434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umsplatzhalter 3"/>
          <p:cNvSpPr>
            <a:spLocks noGrp="1"/>
          </p:cNvSpPr>
          <p:nvPr>
            <p:ph type="dt" sz="quarter" idx="10"/>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DBDD4094-F5E6-44FE-BDEA-2CF68493C593}" type="datetime1">
              <a:rPr lang="de-DE" sz="800"/>
              <a:pPr/>
              <a:t>14.04.2014</a:t>
            </a:fld>
            <a:endParaRPr lang="de-DE" sz="800"/>
          </a:p>
        </p:txBody>
      </p:sp>
      <p:sp>
        <p:nvSpPr>
          <p:cNvPr id="15363" name="Fußzeilenplatzhalter 4"/>
          <p:cNvSpPr>
            <a:spLocks noGrp="1"/>
          </p:cNvSpPr>
          <p:nvPr>
            <p:ph type="ftr" sz="quarter" idx="11"/>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r>
              <a:rPr lang="de-DE" sz="800"/>
              <a:t>Meyer/Ortmann/Schnabel/Seim/Ziehr</a:t>
            </a:r>
          </a:p>
        </p:txBody>
      </p:sp>
      <p:sp>
        <p:nvSpPr>
          <p:cNvPr id="15364" name="Foliennummernplatzhalter 5"/>
          <p:cNvSpPr>
            <a:spLocks noGrp="1"/>
          </p:cNvSpPr>
          <p:nvPr>
            <p:ph type="sldNum" sz="quarter" idx="12"/>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D8CFA4D2-BEE4-4821-8E82-E7A0187BAA79}" type="slidenum">
              <a:rPr lang="de-DE" sz="800"/>
              <a:pPr/>
              <a:t>14</a:t>
            </a:fld>
            <a:endParaRPr lang="de-DE" sz="800"/>
          </a:p>
        </p:txBody>
      </p:sp>
      <p:sp>
        <p:nvSpPr>
          <p:cNvPr id="15365" name="Rectangle 2"/>
          <p:cNvSpPr>
            <a:spLocks noGrp="1" noChangeArrowheads="1"/>
          </p:cNvSpPr>
          <p:nvPr>
            <p:ph type="title"/>
          </p:nvPr>
        </p:nvSpPr>
        <p:spPr>
          <a:xfrm>
            <a:off x="0" y="107950"/>
            <a:ext cx="9648825" cy="1150938"/>
          </a:xfrm>
          <a:solidFill>
            <a:schemeClr val="tx1"/>
          </a:solidFill>
        </p:spPr>
        <p:txBody>
          <a:bodyPr tIns="0"/>
          <a:lstStyle/>
          <a:p>
            <a:pPr eaLnBrk="1" hangingPunct="1"/>
            <a:r>
              <a:rPr lang="de-DE" sz="3200" b="1" dirty="0" smtClean="0">
                <a:solidFill>
                  <a:srgbClr val="FFFF00"/>
                </a:solidFill>
              </a:rPr>
              <a:t>Ausbildungsbereich U11/E – Junioren</a:t>
            </a:r>
            <a:r>
              <a:rPr lang="de-DE" sz="1400" dirty="0" smtClean="0">
                <a:solidFill>
                  <a:srgbClr val="FFFF00"/>
                </a:solidFill>
              </a:rPr>
              <a:t/>
            </a:r>
            <a:br>
              <a:rPr lang="de-DE" sz="1400" dirty="0" smtClean="0">
                <a:solidFill>
                  <a:srgbClr val="FFFF00"/>
                </a:solidFill>
              </a:rPr>
            </a:br>
            <a:r>
              <a:rPr lang="de-DE" sz="1900" b="1" dirty="0" smtClean="0">
                <a:solidFill>
                  <a:srgbClr val="FFFF00"/>
                </a:solidFill>
              </a:rPr>
              <a:t>Wir sind mit Freude und Interesse dabei.</a:t>
            </a:r>
            <a:br>
              <a:rPr lang="de-DE" sz="1900" b="1" dirty="0" smtClean="0">
                <a:solidFill>
                  <a:srgbClr val="FFFF00"/>
                </a:solidFill>
              </a:rPr>
            </a:br>
            <a:r>
              <a:rPr lang="de-DE" sz="1900" b="1" dirty="0" smtClean="0">
                <a:solidFill>
                  <a:srgbClr val="FFFF00"/>
                </a:solidFill>
              </a:rPr>
              <a:t>Wir spielen offensiv nach vorne und bauen unser Spiel von hinten heraus auf.</a:t>
            </a:r>
          </a:p>
        </p:txBody>
      </p:sp>
      <p:sp>
        <p:nvSpPr>
          <p:cNvPr id="15366" name="Text Box 3"/>
          <p:cNvSpPr txBox="1">
            <a:spLocks noChangeArrowheads="1"/>
          </p:cNvSpPr>
          <p:nvPr/>
        </p:nvSpPr>
        <p:spPr bwMode="auto">
          <a:xfrm>
            <a:off x="-366713" y="236538"/>
            <a:ext cx="184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endParaRPr lang="de-DE" sz="1200"/>
          </a:p>
        </p:txBody>
      </p:sp>
      <p:sp>
        <p:nvSpPr>
          <p:cNvPr id="15367" name="Text Box 4"/>
          <p:cNvSpPr txBox="1">
            <a:spLocks noChangeArrowheads="1"/>
          </p:cNvSpPr>
          <p:nvPr/>
        </p:nvSpPr>
        <p:spPr bwMode="auto">
          <a:xfrm>
            <a:off x="3940175" y="4483100"/>
            <a:ext cx="2397125"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endParaRPr lang="de-DE" sz="1200"/>
          </a:p>
        </p:txBody>
      </p:sp>
      <p:sp>
        <p:nvSpPr>
          <p:cNvPr id="15368" name="Text Box 5"/>
          <p:cNvSpPr txBox="1">
            <a:spLocks noChangeArrowheads="1"/>
          </p:cNvSpPr>
          <p:nvPr/>
        </p:nvSpPr>
        <p:spPr bwMode="auto">
          <a:xfrm>
            <a:off x="3238500" y="1330325"/>
            <a:ext cx="3167063" cy="2376488"/>
          </a:xfrm>
          <a:prstGeom prst="rect">
            <a:avLst/>
          </a:prstGeom>
          <a:solidFill>
            <a:schemeClr val="accent1">
              <a:alpha val="59999"/>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tIns="18000" rIns="54000" bIns="18000"/>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Trainingsschwerpunkte:</a:t>
            </a:r>
          </a:p>
          <a:p>
            <a:pPr defTabSz="885825" eaLnBrk="1" hangingPunct="1">
              <a:buFont typeface="Wingdings" pitchFamily="2" charset="2"/>
              <a:buChar char="Ø"/>
            </a:pPr>
            <a:r>
              <a:rPr lang="de-DE" sz="1000" dirty="0"/>
              <a:t> Mehr Spiel- als Übungsformen</a:t>
            </a:r>
          </a:p>
          <a:p>
            <a:pPr defTabSz="885825" eaLnBrk="1" hangingPunct="1">
              <a:buFont typeface="Wingdings" pitchFamily="2" charset="2"/>
              <a:buChar char="Ø"/>
            </a:pPr>
            <a:r>
              <a:rPr lang="de-DE" sz="1000" dirty="0"/>
              <a:t> Vielseitige Koordinationsübungen mit u. ohne Ball</a:t>
            </a:r>
          </a:p>
          <a:p>
            <a:pPr defTabSz="885825" eaLnBrk="1" hangingPunct="1">
              <a:buFont typeface="Wingdings" pitchFamily="2" charset="2"/>
              <a:buChar char="Ø"/>
            </a:pPr>
            <a:r>
              <a:rPr lang="de-DE" sz="1000" dirty="0"/>
              <a:t> Einfache, auf Alter abgestimmte Stabilisations-</a:t>
            </a:r>
          </a:p>
          <a:p>
            <a:pPr defTabSz="885825" eaLnBrk="1" hangingPunct="1">
              <a:buFont typeface="Wingdings" pitchFamily="2" charset="2"/>
              <a:buNone/>
            </a:pPr>
            <a:r>
              <a:rPr lang="de-DE" sz="1000" dirty="0"/>
              <a:t>    </a:t>
            </a:r>
            <a:r>
              <a:rPr lang="de-DE" sz="1000" dirty="0" err="1"/>
              <a:t>übungen</a:t>
            </a:r>
            <a:r>
              <a:rPr lang="de-DE" sz="1000" dirty="0"/>
              <a:t> </a:t>
            </a:r>
          </a:p>
          <a:p>
            <a:pPr defTabSz="885825" eaLnBrk="1" hangingPunct="1">
              <a:buFont typeface="Wingdings" pitchFamily="2" charset="2"/>
              <a:buChar char="Ø"/>
            </a:pPr>
            <a:r>
              <a:rPr lang="de-DE" sz="1000" dirty="0"/>
              <a:t> Lauf- und Fangspiele</a:t>
            </a:r>
          </a:p>
          <a:p>
            <a:pPr defTabSz="885825" eaLnBrk="1" hangingPunct="1">
              <a:buFont typeface="Wingdings" pitchFamily="2" charset="2"/>
              <a:buChar char="Ø"/>
            </a:pPr>
            <a:r>
              <a:rPr lang="de-DE" sz="1000" dirty="0"/>
              <a:t> </a:t>
            </a:r>
            <a:r>
              <a:rPr lang="de-DE" sz="1000" b="1" dirty="0"/>
              <a:t>KEIN</a:t>
            </a:r>
            <a:r>
              <a:rPr lang="de-DE" sz="1000" dirty="0"/>
              <a:t> isoliertes Konditions-/Schnelligkeitstraining</a:t>
            </a:r>
          </a:p>
          <a:p>
            <a:pPr defTabSz="885825" eaLnBrk="1" hangingPunct="1">
              <a:buFont typeface="Wingdings" pitchFamily="2" charset="2"/>
              <a:buChar char="Ø"/>
            </a:pPr>
            <a:r>
              <a:rPr lang="de-DE" sz="1000" dirty="0"/>
              <a:t> </a:t>
            </a:r>
            <a:r>
              <a:rPr lang="de-DE" sz="1000" b="1" dirty="0"/>
              <a:t>KEIN </a:t>
            </a:r>
            <a:r>
              <a:rPr lang="de-DE" sz="1000" dirty="0"/>
              <a:t>spezifisches Positionstraining</a:t>
            </a:r>
          </a:p>
          <a:p>
            <a:pPr defTabSz="885825" eaLnBrk="1" hangingPunct="1">
              <a:buFont typeface="Wingdings" pitchFamily="2" charset="2"/>
              <a:buChar char="Ø"/>
            </a:pPr>
            <a:r>
              <a:rPr lang="de-DE" sz="1000" dirty="0"/>
              <a:t> </a:t>
            </a:r>
            <a:r>
              <a:rPr lang="de-DE" sz="1000" u="sng" dirty="0"/>
              <a:t>Technik (Grundlagen/Grobformen)</a:t>
            </a:r>
            <a:r>
              <a:rPr lang="de-DE" sz="1000" dirty="0"/>
              <a:t> </a:t>
            </a:r>
          </a:p>
          <a:p>
            <a:pPr defTabSz="885825" eaLnBrk="1" hangingPunct="1">
              <a:buFont typeface="Wingdings" pitchFamily="2" charset="2"/>
              <a:buNone/>
            </a:pPr>
            <a:r>
              <a:rPr lang="de-DE" sz="1000" dirty="0"/>
              <a:t>     =&gt; </a:t>
            </a:r>
            <a:r>
              <a:rPr lang="de-DE" sz="1000" dirty="0" err="1"/>
              <a:t>Ballan</a:t>
            </a:r>
            <a:r>
              <a:rPr lang="de-DE" sz="1000" dirty="0"/>
              <a:t>-/</a:t>
            </a:r>
            <a:r>
              <a:rPr lang="de-DE" sz="1000" dirty="0" err="1"/>
              <a:t>mitnahme</a:t>
            </a:r>
            <a:r>
              <a:rPr lang="de-DE" sz="1000" dirty="0"/>
              <a:t>, </a:t>
            </a:r>
            <a:r>
              <a:rPr lang="de-DE" sz="1000" dirty="0" smtClean="0"/>
              <a:t>Stoßarten</a:t>
            </a:r>
            <a:r>
              <a:rPr lang="de-DE" sz="1000" dirty="0"/>
              <a:t>, Dribbling, Finten</a:t>
            </a:r>
          </a:p>
          <a:p>
            <a:pPr defTabSz="885825" eaLnBrk="1" hangingPunct="1">
              <a:buFont typeface="Wingdings" pitchFamily="2" charset="2"/>
              <a:buNone/>
            </a:pPr>
            <a:r>
              <a:rPr lang="de-DE" sz="1000" dirty="0"/>
              <a:t>           </a:t>
            </a:r>
            <a:r>
              <a:rPr lang="de-DE" sz="1000" dirty="0" smtClean="0"/>
              <a:t>(Auf beidfüßige </a:t>
            </a:r>
            <a:r>
              <a:rPr lang="de-DE" sz="1000" dirty="0"/>
              <a:t>Ausbildung </a:t>
            </a:r>
            <a:r>
              <a:rPr lang="de-DE" sz="1000" dirty="0" smtClean="0"/>
              <a:t>achten!)</a:t>
            </a:r>
            <a:endParaRPr lang="de-DE" sz="1000" dirty="0"/>
          </a:p>
          <a:p>
            <a:pPr defTabSz="885825" eaLnBrk="1" hangingPunct="1">
              <a:buFont typeface="Wingdings" pitchFamily="2" charset="2"/>
              <a:buNone/>
            </a:pPr>
            <a:r>
              <a:rPr lang="de-DE" sz="1000" dirty="0"/>
              <a:t>     =&gt; einfache Kopfbälle (leichte Bälle verwenden)</a:t>
            </a:r>
          </a:p>
          <a:p>
            <a:pPr defTabSz="885825" eaLnBrk="1" hangingPunct="1">
              <a:buFont typeface="Wingdings" pitchFamily="2" charset="2"/>
              <a:buChar char="Ø"/>
            </a:pPr>
            <a:r>
              <a:rPr lang="de-DE" sz="1000" u="sng" dirty="0"/>
              <a:t> Taktik (Grundlagen/Grobformen) </a:t>
            </a:r>
          </a:p>
          <a:p>
            <a:pPr defTabSz="885825" eaLnBrk="1" hangingPunct="1">
              <a:buFont typeface="Wingdings" pitchFamily="2" charset="2"/>
              <a:buNone/>
            </a:pPr>
            <a:r>
              <a:rPr lang="de-DE" sz="1000" dirty="0"/>
              <a:t>     =&gt; Aufgaben der einzelnen Positionen erlernen</a:t>
            </a:r>
          </a:p>
          <a:p>
            <a:pPr defTabSz="885825" eaLnBrk="1" hangingPunct="1">
              <a:buFont typeface="Wingdings" pitchFamily="2" charset="2"/>
              <a:buNone/>
            </a:pPr>
            <a:r>
              <a:rPr lang="de-DE" sz="1000" dirty="0"/>
              <a:t>     =&gt; </a:t>
            </a:r>
            <a:r>
              <a:rPr lang="de-DE" sz="1000" dirty="0" smtClean="0"/>
              <a:t>Erlernen </a:t>
            </a:r>
            <a:r>
              <a:rPr lang="de-DE" sz="1000" dirty="0"/>
              <a:t>des individuellen Verhaltens im Spiel</a:t>
            </a:r>
            <a:r>
              <a:rPr lang="de-DE" sz="1100" dirty="0"/>
              <a:t> </a:t>
            </a:r>
          </a:p>
        </p:txBody>
      </p:sp>
      <p:sp>
        <p:nvSpPr>
          <p:cNvPr id="15369" name="Text Box 6"/>
          <p:cNvSpPr txBox="1">
            <a:spLocks noChangeArrowheads="1"/>
          </p:cNvSpPr>
          <p:nvPr/>
        </p:nvSpPr>
        <p:spPr bwMode="auto">
          <a:xfrm>
            <a:off x="71438" y="1330325"/>
            <a:ext cx="3130550" cy="989013"/>
          </a:xfrm>
          <a:prstGeom prst="rect">
            <a:avLst/>
          </a:prstGeom>
          <a:solidFill>
            <a:srgbClr val="FFFF66">
              <a:alpha val="60000"/>
            </a:srgbClr>
          </a:solidFill>
          <a:ln w="9525">
            <a:solidFill>
              <a:schemeClr val="tx1"/>
            </a:solidFill>
            <a:miter lim="800000"/>
            <a:headEnd/>
            <a:tailEnd/>
          </a:ln>
          <a:effectLst/>
          <a:extLst/>
        </p:spPr>
        <p:txBody>
          <a:bodyPr lIns="54000" tIns="18000" rIns="54000" bIns="18000"/>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A</a:t>
            </a:r>
            <a:r>
              <a:rPr lang="de-DE" sz="1200" b="1" u="sng" dirty="0" smtClean="0"/>
              <a:t>lterstypische </a:t>
            </a:r>
            <a:r>
              <a:rPr lang="de-DE" sz="1200" b="1" u="sng" dirty="0"/>
              <a:t>Merkmale:</a:t>
            </a:r>
          </a:p>
          <a:p>
            <a:pPr defTabSz="885825" eaLnBrk="1" hangingPunct="1">
              <a:buFont typeface="Wingdings" pitchFamily="2" charset="2"/>
              <a:buChar char="Ø"/>
            </a:pPr>
            <a:r>
              <a:rPr lang="de-DE" sz="1000" dirty="0"/>
              <a:t> Konzentrationsfähigkeit steigt</a:t>
            </a:r>
          </a:p>
          <a:p>
            <a:pPr defTabSz="885825" eaLnBrk="1" hangingPunct="1">
              <a:buFont typeface="Wingdings" pitchFamily="2" charset="2"/>
              <a:buChar char="Ø"/>
            </a:pPr>
            <a:r>
              <a:rPr lang="de-DE" sz="1000" dirty="0"/>
              <a:t> </a:t>
            </a:r>
            <a:r>
              <a:rPr lang="de-DE" sz="1000" dirty="0" smtClean="0"/>
              <a:t>Koordination wird </a:t>
            </a:r>
            <a:r>
              <a:rPr lang="de-DE" sz="1000" dirty="0"/>
              <a:t>besser</a:t>
            </a:r>
          </a:p>
          <a:p>
            <a:pPr defTabSz="885825" eaLnBrk="1" hangingPunct="1">
              <a:buFont typeface="Wingdings" pitchFamily="2" charset="2"/>
              <a:buChar char="Ø"/>
            </a:pPr>
            <a:r>
              <a:rPr lang="de-DE" sz="1000" dirty="0"/>
              <a:t> Harmonischer Bewegungsablauf</a:t>
            </a:r>
          </a:p>
          <a:p>
            <a:pPr defTabSz="885825" eaLnBrk="1" hangingPunct="1">
              <a:buFont typeface="Wingdings" pitchFamily="2" charset="2"/>
              <a:buChar char="Ø"/>
            </a:pPr>
            <a:r>
              <a:rPr lang="de-DE" sz="1000" dirty="0"/>
              <a:t> Muskulatur nicht stark ausgeprägt</a:t>
            </a:r>
          </a:p>
          <a:p>
            <a:pPr defTabSz="885825" eaLnBrk="1" hangingPunct="1">
              <a:buFont typeface="Wingdings" pitchFamily="2" charset="2"/>
              <a:buChar char="Ø"/>
            </a:pPr>
            <a:r>
              <a:rPr lang="de-DE" sz="1000" dirty="0"/>
              <a:t> Hoher Bewegungsdrang</a:t>
            </a:r>
          </a:p>
        </p:txBody>
      </p:sp>
      <p:sp>
        <p:nvSpPr>
          <p:cNvPr id="15370" name="Text Box 7"/>
          <p:cNvSpPr txBox="1">
            <a:spLocks noChangeArrowheads="1"/>
          </p:cNvSpPr>
          <p:nvPr/>
        </p:nvSpPr>
        <p:spPr bwMode="auto">
          <a:xfrm>
            <a:off x="71438" y="2338388"/>
            <a:ext cx="3130550" cy="2914062"/>
          </a:xfrm>
          <a:prstGeom prst="rect">
            <a:avLst/>
          </a:prstGeom>
          <a:solidFill>
            <a:srgbClr val="99FF66">
              <a:alpha val="60000"/>
            </a:srgbClr>
          </a:solidFill>
          <a:ln w="9525">
            <a:solidFill>
              <a:schemeClr val="tx1"/>
            </a:solidFill>
            <a:miter lim="800000"/>
            <a:headEnd/>
            <a:tailEnd/>
          </a:ln>
          <a:effectLst/>
          <a:extLst/>
        </p:spPr>
        <p:txBody>
          <a:bodyPr lIns="54000" tIns="18000" rIns="36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Anforderung an den Trainer:</a:t>
            </a:r>
          </a:p>
          <a:p>
            <a:pPr defTabSz="885825" eaLnBrk="1" hangingPunct="1">
              <a:buFont typeface="Wingdings" pitchFamily="2" charset="2"/>
              <a:buChar char="Ø"/>
            </a:pPr>
            <a:r>
              <a:rPr lang="de-DE" sz="1000" dirty="0" smtClean="0"/>
              <a:t> Lust auf Fußball wecken und fördern</a:t>
            </a:r>
          </a:p>
          <a:p>
            <a:pPr defTabSz="885825" eaLnBrk="1" hangingPunct="1">
              <a:buFont typeface="Wingdings" pitchFamily="2" charset="2"/>
              <a:buChar char="Ø"/>
            </a:pPr>
            <a:r>
              <a:rPr lang="de-DE" sz="1000" dirty="0" smtClean="0"/>
              <a:t> Übungen interessant und vielseitig gestalten</a:t>
            </a:r>
          </a:p>
          <a:p>
            <a:pPr defTabSz="885825" eaLnBrk="1" hangingPunct="1">
              <a:buFont typeface="Wingdings" pitchFamily="2" charset="2"/>
              <a:buChar char="Ø"/>
            </a:pPr>
            <a:r>
              <a:rPr lang="de-DE" sz="1000" dirty="0" smtClean="0"/>
              <a:t> Übungen möglichst in Spielformen verpacken</a:t>
            </a:r>
          </a:p>
          <a:p>
            <a:pPr defTabSz="885825" eaLnBrk="1" hangingPunct="1">
              <a:buFont typeface="Wingdings" pitchFamily="2" charset="2"/>
              <a:buChar char="Ø"/>
            </a:pPr>
            <a:r>
              <a:rPr lang="de-DE" sz="1000" dirty="0" smtClean="0"/>
              <a:t> Kein Leistungs- und Ergebnisdruck</a:t>
            </a:r>
          </a:p>
          <a:p>
            <a:pPr defTabSz="885825" eaLnBrk="1" hangingPunct="1">
              <a:buFont typeface="Wingdings" pitchFamily="2" charset="2"/>
              <a:buChar char="Ø"/>
            </a:pPr>
            <a:r>
              <a:rPr lang="de-DE" sz="1000" dirty="0" smtClean="0"/>
              <a:t> Erfolgserlebnisse schaffen</a:t>
            </a:r>
          </a:p>
          <a:p>
            <a:pPr defTabSz="885825" eaLnBrk="1" hangingPunct="1">
              <a:buFont typeface="Wingdings" pitchFamily="2" charset="2"/>
              <a:buChar char="Ø"/>
            </a:pPr>
            <a:r>
              <a:rPr lang="de-DE" sz="1000" dirty="0" smtClean="0"/>
              <a:t> Offenes Ohr für Kinder haben</a:t>
            </a:r>
          </a:p>
          <a:p>
            <a:pPr defTabSz="885825" eaLnBrk="1" hangingPunct="1">
              <a:buFont typeface="Wingdings" pitchFamily="2" charset="2"/>
              <a:buChar char="Ø"/>
            </a:pPr>
            <a:r>
              <a:rPr lang="de-DE" sz="1000" dirty="0" smtClean="0"/>
              <a:t> Altersgerechte Vermittlung unserer Werte u Regeln</a:t>
            </a:r>
          </a:p>
          <a:p>
            <a:pPr defTabSz="885825" eaLnBrk="1" hangingPunct="1">
              <a:buFont typeface="Wingdings" pitchFamily="2" charset="2"/>
              <a:buChar char="Ø"/>
            </a:pPr>
            <a:r>
              <a:rPr lang="de-DE" sz="1000" dirty="0" smtClean="0"/>
              <a:t> Immer Vorbild sein</a:t>
            </a:r>
          </a:p>
          <a:p>
            <a:pPr defTabSz="885825" eaLnBrk="1" hangingPunct="1">
              <a:buFont typeface="Wingdings" pitchFamily="2" charset="2"/>
              <a:buChar char="Ø"/>
            </a:pPr>
            <a:r>
              <a:rPr lang="de-DE" sz="1000" dirty="0" smtClean="0"/>
              <a:t> Förderung der Persönlichkeit und der sozialen  </a:t>
            </a:r>
          </a:p>
          <a:p>
            <a:pPr defTabSz="885825" eaLnBrk="1" hangingPunct="1">
              <a:buFont typeface="Wingdings" pitchFamily="2" charset="2"/>
              <a:buNone/>
            </a:pPr>
            <a:r>
              <a:rPr lang="de-DE" sz="1000" dirty="0" smtClean="0"/>
              <a:t>    Kompetenz der Spieler</a:t>
            </a:r>
          </a:p>
          <a:p>
            <a:pPr defTabSz="885825" eaLnBrk="1" hangingPunct="1">
              <a:buFont typeface="Wingdings" pitchFamily="2" charset="2"/>
              <a:buChar char="Ø"/>
            </a:pPr>
            <a:r>
              <a:rPr lang="de-DE" sz="1000" dirty="0" smtClean="0"/>
              <a:t> Trainingsgrundsätze beachten</a:t>
            </a:r>
          </a:p>
          <a:p>
            <a:pPr defTabSz="885825" eaLnBrk="1" hangingPunct="1">
              <a:buFont typeface="Wingdings" pitchFamily="2" charset="2"/>
              <a:buNone/>
            </a:pPr>
            <a:endParaRPr lang="de-DE" sz="300" b="1" u="sng" dirty="0" smtClean="0"/>
          </a:p>
          <a:p>
            <a:pPr defTabSz="885825" eaLnBrk="1" hangingPunct="1">
              <a:buFont typeface="Wingdings" pitchFamily="2" charset="2"/>
              <a:buNone/>
            </a:pPr>
            <a:r>
              <a:rPr lang="de-DE" sz="1200" b="1" u="sng" dirty="0" smtClean="0"/>
              <a:t>Hinweis:</a:t>
            </a:r>
          </a:p>
          <a:p>
            <a:pPr defTabSz="885825" eaLnBrk="1" hangingPunct="1"/>
            <a:r>
              <a:rPr lang="de-DE" sz="1000" dirty="0" smtClean="0"/>
              <a:t>a) Jeder Spieler unabhängig von Können und </a:t>
            </a:r>
            <a:r>
              <a:rPr lang="de-DE" sz="1000" dirty="0" smtClean="0"/>
              <a:t> </a:t>
            </a:r>
            <a:r>
              <a:rPr lang="de-DE" sz="1000" dirty="0" err="1" smtClean="0"/>
              <a:t>Positi</a:t>
            </a:r>
            <a:r>
              <a:rPr lang="de-DE" sz="1000" dirty="0" smtClean="0"/>
              <a:t>- </a:t>
            </a:r>
            <a:endParaRPr lang="de-DE" sz="1000" dirty="0" smtClean="0"/>
          </a:p>
          <a:p>
            <a:pPr defTabSz="885825" eaLnBrk="1" hangingPunct="1"/>
            <a:r>
              <a:rPr lang="de-DE" sz="1000" dirty="0" smtClean="0"/>
              <a:t>    on ist für das </a:t>
            </a:r>
            <a:r>
              <a:rPr lang="de-DE" sz="1000" dirty="0" smtClean="0"/>
              <a:t>Team wichtig</a:t>
            </a:r>
            <a:r>
              <a:rPr lang="de-DE" sz="1000" dirty="0" smtClean="0"/>
              <a:t>. Auf das Herausheben </a:t>
            </a:r>
          </a:p>
          <a:p>
            <a:pPr defTabSz="885825" eaLnBrk="1" hangingPunct="1"/>
            <a:r>
              <a:rPr lang="de-DE" sz="1000" dirty="0" smtClean="0"/>
              <a:t>    Einzelner (z.B. Torschützen) wird </a:t>
            </a:r>
            <a:r>
              <a:rPr lang="de-DE" sz="1000" dirty="0" smtClean="0"/>
              <a:t>daher </a:t>
            </a:r>
            <a:r>
              <a:rPr lang="de-DE" sz="1000" dirty="0" err="1" smtClean="0"/>
              <a:t>insbeson</a:t>
            </a:r>
            <a:r>
              <a:rPr lang="de-DE" sz="1000" dirty="0" smtClean="0"/>
              <a:t>-  </a:t>
            </a:r>
          </a:p>
          <a:p>
            <a:pPr defTabSz="885825" eaLnBrk="1" hangingPunct="1"/>
            <a:r>
              <a:rPr lang="de-DE" sz="1000" dirty="0"/>
              <a:t> </a:t>
            </a:r>
            <a:r>
              <a:rPr lang="de-DE" sz="1000" dirty="0" smtClean="0"/>
              <a:t>   </a:t>
            </a:r>
            <a:r>
              <a:rPr lang="de-DE" sz="1000" dirty="0" err="1" smtClean="0"/>
              <a:t>dere</a:t>
            </a:r>
            <a:r>
              <a:rPr lang="de-DE" sz="1000" dirty="0" smtClean="0"/>
              <a:t> </a:t>
            </a:r>
            <a:r>
              <a:rPr lang="de-DE" sz="1000" dirty="0" smtClean="0"/>
              <a:t>in den </a:t>
            </a:r>
            <a:r>
              <a:rPr lang="de-DE" sz="1000" b="1" u="sng" dirty="0" smtClean="0"/>
              <a:t>Bereichen U7 - U11</a:t>
            </a:r>
            <a:r>
              <a:rPr lang="de-DE" sz="1000" b="1" dirty="0" smtClean="0"/>
              <a:t> </a:t>
            </a:r>
            <a:r>
              <a:rPr lang="de-DE" sz="1000" dirty="0" smtClean="0"/>
              <a:t>verzichtet.</a:t>
            </a:r>
          </a:p>
          <a:p>
            <a:pPr defTabSz="885825" eaLnBrk="1" hangingPunct="1"/>
            <a:r>
              <a:rPr lang="de-DE" sz="1000" dirty="0" smtClean="0"/>
              <a:t>b) </a:t>
            </a:r>
            <a:r>
              <a:rPr lang="de-DE" sz="1000" b="1" u="sng" dirty="0" smtClean="0"/>
              <a:t>Kinder machen keine Fehler – Sie lernen !!</a:t>
            </a:r>
            <a:endParaRPr lang="de-DE" sz="1000" b="1" u="sng" dirty="0"/>
          </a:p>
        </p:txBody>
      </p:sp>
      <p:sp>
        <p:nvSpPr>
          <p:cNvPr id="15371" name="Text Box 8"/>
          <p:cNvSpPr txBox="1">
            <a:spLocks noChangeArrowheads="1"/>
          </p:cNvSpPr>
          <p:nvPr/>
        </p:nvSpPr>
        <p:spPr bwMode="auto">
          <a:xfrm>
            <a:off x="6451600" y="1330325"/>
            <a:ext cx="3130550" cy="1598613"/>
          </a:xfrm>
          <a:prstGeom prst="rect">
            <a:avLst/>
          </a:prstGeom>
          <a:solidFill>
            <a:srgbClr val="FFCCCC">
              <a:alpha val="59999"/>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tIns="18000" rIns="18000" bIns="18000"/>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smtClean="0"/>
              <a:t>Ausbildungsziele</a:t>
            </a:r>
            <a:r>
              <a:rPr lang="de-DE" sz="1200" b="1" u="sng" dirty="0"/>
              <a:t>:</a:t>
            </a:r>
          </a:p>
          <a:p>
            <a:pPr defTabSz="885825" eaLnBrk="1" hangingPunct="1">
              <a:buFont typeface="Wingdings" pitchFamily="2" charset="2"/>
              <a:buChar char="Ø"/>
            </a:pPr>
            <a:r>
              <a:rPr lang="de-DE" sz="1000" dirty="0"/>
              <a:t> Erhöhung der Geschicklichkeit und Schnelligkeit am </a:t>
            </a:r>
          </a:p>
          <a:p>
            <a:pPr defTabSz="885825" eaLnBrk="1" hangingPunct="1">
              <a:buFont typeface="Wingdings" pitchFamily="2" charset="2"/>
              <a:buNone/>
            </a:pPr>
            <a:r>
              <a:rPr lang="de-DE" sz="1000" dirty="0"/>
              <a:t>    und mit Ball</a:t>
            </a:r>
          </a:p>
          <a:p>
            <a:pPr defTabSz="885825" eaLnBrk="1" hangingPunct="1">
              <a:buFont typeface="Wingdings" pitchFamily="2" charset="2"/>
              <a:buChar char="Ø"/>
            </a:pPr>
            <a:r>
              <a:rPr lang="de-DE" sz="1000" dirty="0"/>
              <a:t> Kennenlernen von </a:t>
            </a:r>
            <a:r>
              <a:rPr lang="de-DE" sz="1000" dirty="0" smtClean="0"/>
              <a:t>Stoß- </a:t>
            </a:r>
            <a:r>
              <a:rPr lang="de-DE" sz="1000" dirty="0"/>
              <a:t>und Dribbeltechniken in     </a:t>
            </a:r>
          </a:p>
          <a:p>
            <a:pPr defTabSz="885825" eaLnBrk="1" hangingPunct="1">
              <a:buFont typeface="Wingdings" pitchFamily="2" charset="2"/>
              <a:buNone/>
            </a:pPr>
            <a:r>
              <a:rPr lang="de-DE" sz="1000" dirty="0"/>
              <a:t>    </a:t>
            </a:r>
            <a:r>
              <a:rPr lang="de-DE" sz="1000" dirty="0" err="1"/>
              <a:t>Grobform</a:t>
            </a:r>
            <a:r>
              <a:rPr lang="de-DE" sz="1000" dirty="0"/>
              <a:t> bzw. vertiefen des bisher Erlernten</a:t>
            </a:r>
          </a:p>
          <a:p>
            <a:pPr defTabSz="885825" eaLnBrk="1" hangingPunct="1">
              <a:buFont typeface="Wingdings" pitchFamily="2" charset="2"/>
              <a:buChar char="Ø"/>
            </a:pPr>
            <a:r>
              <a:rPr lang="de-DE" sz="1000" dirty="0"/>
              <a:t> Ausbau der koordinativen Fähigkeiten</a:t>
            </a:r>
          </a:p>
          <a:p>
            <a:pPr defTabSz="885825" eaLnBrk="1" hangingPunct="1">
              <a:buFont typeface="Wingdings" pitchFamily="2" charset="2"/>
              <a:buChar char="Ø"/>
            </a:pPr>
            <a:r>
              <a:rPr lang="de-DE" sz="1000" dirty="0"/>
              <a:t> Erlernen taktischer Grundregeln für eine </a:t>
            </a:r>
            <a:r>
              <a:rPr lang="de-DE" sz="1000" dirty="0" err="1"/>
              <a:t>Raumori</a:t>
            </a:r>
            <a:r>
              <a:rPr lang="de-DE" sz="1000" dirty="0"/>
              <a:t>-</a:t>
            </a:r>
          </a:p>
          <a:p>
            <a:pPr defTabSz="885825" eaLnBrk="1" hangingPunct="1">
              <a:buFont typeface="Wingdings" pitchFamily="2" charset="2"/>
              <a:buNone/>
            </a:pPr>
            <a:r>
              <a:rPr lang="de-DE" sz="1000" dirty="0"/>
              <a:t>    </a:t>
            </a:r>
            <a:r>
              <a:rPr lang="de-DE" sz="1000" dirty="0" err="1"/>
              <a:t>entierung</a:t>
            </a:r>
            <a:r>
              <a:rPr lang="de-DE" sz="1000" dirty="0"/>
              <a:t> und –</a:t>
            </a:r>
            <a:r>
              <a:rPr lang="de-DE" sz="1000" dirty="0" err="1"/>
              <a:t>aufteilung</a:t>
            </a:r>
            <a:endParaRPr lang="de-DE" sz="1000" dirty="0"/>
          </a:p>
          <a:p>
            <a:pPr defTabSz="885825" eaLnBrk="1" hangingPunct="1">
              <a:buFont typeface="Wingdings" pitchFamily="2" charset="2"/>
              <a:buChar char="Ø"/>
            </a:pPr>
            <a:r>
              <a:rPr lang="de-DE" sz="1000" dirty="0"/>
              <a:t> Stärkung von Selbstvertrauen, Teamgeist und </a:t>
            </a:r>
          </a:p>
          <a:p>
            <a:pPr defTabSz="885825" eaLnBrk="1" hangingPunct="1"/>
            <a:r>
              <a:rPr lang="de-DE" sz="1000" dirty="0"/>
              <a:t>    Kreativität </a:t>
            </a:r>
          </a:p>
        </p:txBody>
      </p:sp>
      <p:graphicFrame>
        <p:nvGraphicFramePr>
          <p:cNvPr id="15372" name="Object 9"/>
          <p:cNvGraphicFramePr>
            <a:graphicFrameLocks noGrp="1"/>
          </p:cNvGraphicFramePr>
          <p:nvPr>
            <p:ph idx="1"/>
            <p:extLst>
              <p:ext uri="{D42A27DB-BD31-4B8C-83A1-F6EECF244321}">
                <p14:modId xmlns:p14="http://schemas.microsoft.com/office/powerpoint/2010/main" val="870001075"/>
              </p:ext>
            </p:extLst>
          </p:nvPr>
        </p:nvGraphicFramePr>
        <p:xfrm>
          <a:off x="76200" y="5308600"/>
          <a:ext cx="9537700" cy="1625600"/>
        </p:xfrm>
        <a:graphic>
          <a:graphicData uri="http://schemas.openxmlformats.org/presentationml/2006/ole">
            <mc:AlternateContent xmlns:mc="http://schemas.openxmlformats.org/markup-compatibility/2006">
              <mc:Choice xmlns:v="urn:schemas-microsoft-com:vml" Requires="v">
                <p:oleObj spid="_x0000_s15493" name="Arbeitsblatt" r:id="rId3" imgW="9801075" imgH="1676445" progId="Excel.Sheet.8">
                  <p:embed/>
                </p:oleObj>
              </mc:Choice>
              <mc:Fallback>
                <p:oleObj name="Arbeitsblatt" r:id="rId3" imgW="9801075" imgH="1676445" progId="Excel.Sheet.8">
                  <p:embed/>
                  <p:pic>
                    <p:nvPicPr>
                      <p:cNvPr id="0" name="Object 9"/>
                      <p:cNvPicPr>
                        <a:picLocks noChangeArrowheads="1"/>
                      </p:cNvPicPr>
                      <p:nvPr/>
                    </p:nvPicPr>
                    <p:blipFill>
                      <a:blip r:embed="rId4"/>
                      <a:srcRect/>
                      <a:stretch>
                        <a:fillRect/>
                      </a:stretch>
                    </p:blipFill>
                    <p:spPr bwMode="auto">
                      <a:xfrm>
                        <a:off x="76200" y="5308600"/>
                        <a:ext cx="9537700" cy="1625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9"/>
                                        </p:tgtEl>
                                        <p:attrNameLst>
                                          <p:attrName>style.visibility</p:attrName>
                                        </p:attrNameLst>
                                      </p:cBhvr>
                                      <p:to>
                                        <p:strVal val="visible"/>
                                      </p:to>
                                    </p:set>
                                    <p:anim calcmode="lin" valueType="num">
                                      <p:cBhvr additive="base">
                                        <p:cTn id="7" dur="1000" fill="hold"/>
                                        <p:tgtEl>
                                          <p:spTgt spid="15369"/>
                                        </p:tgtEl>
                                        <p:attrNameLst>
                                          <p:attrName>ppt_x</p:attrName>
                                        </p:attrNameLst>
                                      </p:cBhvr>
                                      <p:tavLst>
                                        <p:tav tm="0">
                                          <p:val>
                                            <p:strVal val="#ppt_x"/>
                                          </p:val>
                                        </p:tav>
                                        <p:tav tm="100000">
                                          <p:val>
                                            <p:strVal val="#ppt_x"/>
                                          </p:val>
                                        </p:tav>
                                      </p:tavLst>
                                    </p:anim>
                                    <p:anim calcmode="lin" valueType="num">
                                      <p:cBhvr additive="base">
                                        <p:cTn id="8" dur="1000" fill="hold"/>
                                        <p:tgtEl>
                                          <p:spTgt spid="1536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70"/>
                                        </p:tgtEl>
                                        <p:attrNameLst>
                                          <p:attrName>style.visibility</p:attrName>
                                        </p:attrNameLst>
                                      </p:cBhvr>
                                      <p:to>
                                        <p:strVal val="visible"/>
                                      </p:to>
                                    </p:set>
                                    <p:anim calcmode="lin" valueType="num">
                                      <p:cBhvr additive="base">
                                        <p:cTn id="13" dur="1000" fill="hold"/>
                                        <p:tgtEl>
                                          <p:spTgt spid="15370"/>
                                        </p:tgtEl>
                                        <p:attrNameLst>
                                          <p:attrName>ppt_x</p:attrName>
                                        </p:attrNameLst>
                                      </p:cBhvr>
                                      <p:tavLst>
                                        <p:tav tm="0">
                                          <p:val>
                                            <p:strVal val="#ppt_x"/>
                                          </p:val>
                                        </p:tav>
                                        <p:tav tm="100000">
                                          <p:val>
                                            <p:strVal val="#ppt_x"/>
                                          </p:val>
                                        </p:tav>
                                      </p:tavLst>
                                    </p:anim>
                                    <p:anim calcmode="lin" valueType="num">
                                      <p:cBhvr additive="base">
                                        <p:cTn id="14" dur="1000" fill="hold"/>
                                        <p:tgtEl>
                                          <p:spTgt spid="1537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368"/>
                                        </p:tgtEl>
                                        <p:attrNameLst>
                                          <p:attrName>style.visibility</p:attrName>
                                        </p:attrNameLst>
                                      </p:cBhvr>
                                      <p:to>
                                        <p:strVal val="visible"/>
                                      </p:to>
                                    </p:set>
                                    <p:anim calcmode="lin" valueType="num">
                                      <p:cBhvr additive="base">
                                        <p:cTn id="19" dur="1000" fill="hold"/>
                                        <p:tgtEl>
                                          <p:spTgt spid="15368"/>
                                        </p:tgtEl>
                                        <p:attrNameLst>
                                          <p:attrName>ppt_x</p:attrName>
                                        </p:attrNameLst>
                                      </p:cBhvr>
                                      <p:tavLst>
                                        <p:tav tm="0">
                                          <p:val>
                                            <p:strVal val="#ppt_x"/>
                                          </p:val>
                                        </p:tav>
                                        <p:tav tm="100000">
                                          <p:val>
                                            <p:strVal val="#ppt_x"/>
                                          </p:val>
                                        </p:tav>
                                      </p:tavLst>
                                    </p:anim>
                                    <p:anim calcmode="lin" valueType="num">
                                      <p:cBhvr additive="base">
                                        <p:cTn id="20" dur="1000" fill="hold"/>
                                        <p:tgtEl>
                                          <p:spTgt spid="1536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371"/>
                                        </p:tgtEl>
                                        <p:attrNameLst>
                                          <p:attrName>style.visibility</p:attrName>
                                        </p:attrNameLst>
                                      </p:cBhvr>
                                      <p:to>
                                        <p:strVal val="visible"/>
                                      </p:to>
                                    </p:set>
                                    <p:anim calcmode="lin" valueType="num">
                                      <p:cBhvr additive="base">
                                        <p:cTn id="25" dur="1000" fill="hold"/>
                                        <p:tgtEl>
                                          <p:spTgt spid="15371"/>
                                        </p:tgtEl>
                                        <p:attrNameLst>
                                          <p:attrName>ppt_x</p:attrName>
                                        </p:attrNameLst>
                                      </p:cBhvr>
                                      <p:tavLst>
                                        <p:tav tm="0">
                                          <p:val>
                                            <p:strVal val="#ppt_x"/>
                                          </p:val>
                                        </p:tav>
                                        <p:tav tm="100000">
                                          <p:val>
                                            <p:strVal val="#ppt_x"/>
                                          </p:val>
                                        </p:tav>
                                      </p:tavLst>
                                    </p:anim>
                                    <p:anim calcmode="lin" valueType="num">
                                      <p:cBhvr additive="base">
                                        <p:cTn id="26" dur="1000" fill="hold"/>
                                        <p:tgtEl>
                                          <p:spTgt spid="1537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5372"/>
                                        </p:tgtEl>
                                        <p:attrNameLst>
                                          <p:attrName>style.visibility</p:attrName>
                                        </p:attrNameLst>
                                      </p:cBhvr>
                                      <p:to>
                                        <p:strVal val="visible"/>
                                      </p:to>
                                    </p:set>
                                    <p:anim calcmode="lin" valueType="num">
                                      <p:cBhvr additive="base">
                                        <p:cTn id="31" dur="1000" fill="hold"/>
                                        <p:tgtEl>
                                          <p:spTgt spid="15372"/>
                                        </p:tgtEl>
                                        <p:attrNameLst>
                                          <p:attrName>ppt_x</p:attrName>
                                        </p:attrNameLst>
                                      </p:cBhvr>
                                      <p:tavLst>
                                        <p:tav tm="0">
                                          <p:val>
                                            <p:strVal val="#ppt_x"/>
                                          </p:val>
                                        </p:tav>
                                        <p:tav tm="100000">
                                          <p:val>
                                            <p:strVal val="#ppt_x"/>
                                          </p:val>
                                        </p:tav>
                                      </p:tavLst>
                                    </p:anim>
                                    <p:anim calcmode="lin" valueType="num">
                                      <p:cBhvr additive="base">
                                        <p:cTn id="32" dur="1000" fill="hold"/>
                                        <p:tgtEl>
                                          <p:spTgt spid="1537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8" grpId="0" animBg="1"/>
      <p:bldP spid="15369" grpId="0" animBg="1"/>
      <p:bldP spid="15370" grpId="0" animBg="1"/>
      <p:bldP spid="1537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umsplatzhalter 3"/>
          <p:cNvSpPr>
            <a:spLocks noGrp="1"/>
          </p:cNvSpPr>
          <p:nvPr>
            <p:ph type="dt" sz="quarter" idx="10"/>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55E92B1E-3E56-470B-B690-D5117713F0A4}" type="datetime1">
              <a:rPr lang="de-DE" sz="800"/>
              <a:pPr/>
              <a:t>14.04.2014</a:t>
            </a:fld>
            <a:endParaRPr lang="de-DE" sz="800"/>
          </a:p>
        </p:txBody>
      </p:sp>
      <p:sp>
        <p:nvSpPr>
          <p:cNvPr id="16387" name="Fußzeilenplatzhalter 4"/>
          <p:cNvSpPr>
            <a:spLocks noGrp="1"/>
          </p:cNvSpPr>
          <p:nvPr>
            <p:ph type="ftr" sz="quarter" idx="11"/>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r>
              <a:rPr lang="de-DE" sz="800"/>
              <a:t>Meyer/Ortmann/Schnabel/Seim/Ziehr</a:t>
            </a:r>
          </a:p>
        </p:txBody>
      </p:sp>
      <p:sp>
        <p:nvSpPr>
          <p:cNvPr id="16388" name="Foliennummernplatzhalter 5"/>
          <p:cNvSpPr>
            <a:spLocks noGrp="1"/>
          </p:cNvSpPr>
          <p:nvPr>
            <p:ph type="sldNum" sz="quarter" idx="12"/>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90BD8E0B-6B58-45BD-9DD8-33C2353B1736}" type="slidenum">
              <a:rPr lang="de-DE" sz="800"/>
              <a:pPr/>
              <a:t>15</a:t>
            </a:fld>
            <a:endParaRPr lang="de-DE" sz="800"/>
          </a:p>
        </p:txBody>
      </p:sp>
      <p:sp>
        <p:nvSpPr>
          <p:cNvPr id="16389" name="Rectangle 2"/>
          <p:cNvSpPr>
            <a:spLocks noGrp="1" noChangeArrowheads="1"/>
          </p:cNvSpPr>
          <p:nvPr>
            <p:ph type="title"/>
          </p:nvPr>
        </p:nvSpPr>
        <p:spPr>
          <a:xfrm>
            <a:off x="0" y="107950"/>
            <a:ext cx="9648825" cy="1150938"/>
          </a:xfrm>
          <a:solidFill>
            <a:schemeClr val="tx1"/>
          </a:solidFill>
        </p:spPr>
        <p:txBody>
          <a:bodyPr tIns="0"/>
          <a:lstStyle/>
          <a:p>
            <a:pPr eaLnBrk="1" hangingPunct="1"/>
            <a:r>
              <a:rPr lang="de-DE" sz="3200" b="1" dirty="0" smtClean="0">
                <a:solidFill>
                  <a:srgbClr val="FFFF00"/>
                </a:solidFill>
              </a:rPr>
              <a:t>Ausbildungsbereich U13/D – Junioren</a:t>
            </a:r>
            <a:r>
              <a:rPr lang="de-DE" sz="1400" dirty="0" smtClean="0">
                <a:solidFill>
                  <a:srgbClr val="FFFF00"/>
                </a:solidFill>
              </a:rPr>
              <a:t/>
            </a:r>
            <a:br>
              <a:rPr lang="de-DE" sz="1400" dirty="0" smtClean="0">
                <a:solidFill>
                  <a:srgbClr val="FFFF00"/>
                </a:solidFill>
              </a:rPr>
            </a:br>
            <a:r>
              <a:rPr lang="de-DE" sz="1900" b="1" dirty="0" smtClean="0">
                <a:solidFill>
                  <a:srgbClr val="FFFF00"/>
                </a:solidFill>
              </a:rPr>
              <a:t>Wir sind mit Interesse und der nötigen Konzentration am Ball.                   </a:t>
            </a:r>
            <a:br>
              <a:rPr lang="de-DE" sz="1900" b="1" dirty="0" smtClean="0">
                <a:solidFill>
                  <a:srgbClr val="FFFF00"/>
                </a:solidFill>
              </a:rPr>
            </a:br>
            <a:r>
              <a:rPr lang="de-DE" sz="1900" b="1" dirty="0" smtClean="0">
                <a:solidFill>
                  <a:srgbClr val="FFFF00"/>
                </a:solidFill>
              </a:rPr>
              <a:t>Wir spielen offensiv und lernen moderne Taktik in </a:t>
            </a:r>
            <a:r>
              <a:rPr lang="de-DE" sz="1900" b="1" dirty="0" err="1" smtClean="0">
                <a:solidFill>
                  <a:srgbClr val="FFFF00"/>
                </a:solidFill>
              </a:rPr>
              <a:t>Grobform</a:t>
            </a:r>
            <a:r>
              <a:rPr lang="de-DE" sz="1900" b="1" dirty="0" smtClean="0">
                <a:solidFill>
                  <a:srgbClr val="FFFF00"/>
                </a:solidFill>
              </a:rPr>
              <a:t> kennen.</a:t>
            </a:r>
          </a:p>
        </p:txBody>
      </p:sp>
      <p:sp>
        <p:nvSpPr>
          <p:cNvPr id="16390" name="Text Box 3"/>
          <p:cNvSpPr txBox="1">
            <a:spLocks noChangeArrowheads="1"/>
          </p:cNvSpPr>
          <p:nvPr/>
        </p:nvSpPr>
        <p:spPr bwMode="auto">
          <a:xfrm>
            <a:off x="-366713" y="236538"/>
            <a:ext cx="184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endParaRPr lang="de-DE" sz="1200"/>
          </a:p>
        </p:txBody>
      </p:sp>
      <p:sp>
        <p:nvSpPr>
          <p:cNvPr id="16391" name="Text Box 4"/>
          <p:cNvSpPr txBox="1">
            <a:spLocks noChangeArrowheads="1"/>
          </p:cNvSpPr>
          <p:nvPr/>
        </p:nvSpPr>
        <p:spPr bwMode="auto">
          <a:xfrm>
            <a:off x="3940175" y="4483100"/>
            <a:ext cx="2397125"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endParaRPr lang="de-DE" sz="1200"/>
          </a:p>
        </p:txBody>
      </p:sp>
      <p:sp>
        <p:nvSpPr>
          <p:cNvPr id="16392" name="Text Box 5"/>
          <p:cNvSpPr txBox="1">
            <a:spLocks noChangeArrowheads="1"/>
          </p:cNvSpPr>
          <p:nvPr/>
        </p:nvSpPr>
        <p:spPr bwMode="auto">
          <a:xfrm>
            <a:off x="3238500" y="1295400"/>
            <a:ext cx="3167063" cy="3144895"/>
          </a:xfrm>
          <a:prstGeom prst="rect">
            <a:avLst/>
          </a:prstGeom>
          <a:solidFill>
            <a:schemeClr val="accent1">
              <a:alpha val="59999"/>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tIns="18000" rIns="54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Trainingsschwerpunkte:</a:t>
            </a:r>
          </a:p>
          <a:p>
            <a:pPr defTabSz="885825" eaLnBrk="1" hangingPunct="1">
              <a:buFont typeface="Wingdings" pitchFamily="2" charset="2"/>
              <a:buChar char="Ø"/>
            </a:pPr>
            <a:r>
              <a:rPr lang="de-DE" sz="1000" dirty="0"/>
              <a:t> Fußballtechniken stehen variantenreich im Fokus     </a:t>
            </a:r>
          </a:p>
          <a:p>
            <a:pPr defTabSz="885825" eaLnBrk="1" hangingPunct="1">
              <a:buFont typeface="Wingdings" pitchFamily="2" charset="2"/>
              <a:buChar char="Ø"/>
            </a:pPr>
            <a:r>
              <a:rPr lang="de-DE" sz="1000" dirty="0"/>
              <a:t> Vielseitige Koordinationsübungen mit und ohne Ball</a:t>
            </a:r>
          </a:p>
          <a:p>
            <a:pPr defTabSz="885825" eaLnBrk="1" hangingPunct="1">
              <a:buFont typeface="Wingdings" pitchFamily="2" charset="2"/>
              <a:buChar char="Ø"/>
            </a:pPr>
            <a:r>
              <a:rPr lang="de-DE" sz="1000" dirty="0" smtClean="0"/>
              <a:t> Altersgerechte (Rumpf-)Stabilisations- und Kräftig-</a:t>
            </a:r>
          </a:p>
          <a:p>
            <a:pPr defTabSz="885825" eaLnBrk="1" hangingPunct="1"/>
            <a:r>
              <a:rPr lang="de-DE" sz="1000" dirty="0" smtClean="0"/>
              <a:t>    </a:t>
            </a:r>
            <a:r>
              <a:rPr lang="de-DE" sz="1000" dirty="0" err="1" smtClean="0"/>
              <a:t>ungsübungen</a:t>
            </a:r>
            <a:r>
              <a:rPr lang="de-DE" sz="1000" dirty="0" smtClean="0"/>
              <a:t> aber</a:t>
            </a:r>
            <a:r>
              <a:rPr lang="de-DE" sz="1000" b="1" dirty="0" smtClean="0"/>
              <a:t> KEIN </a:t>
            </a:r>
            <a:r>
              <a:rPr lang="de-DE" sz="1000" dirty="0" smtClean="0"/>
              <a:t>Krafttraining</a:t>
            </a:r>
          </a:p>
          <a:p>
            <a:pPr defTabSz="885825" eaLnBrk="1" hangingPunct="1">
              <a:buFont typeface="Wingdings" pitchFamily="2" charset="2"/>
              <a:buChar char="Ø"/>
            </a:pPr>
            <a:r>
              <a:rPr lang="de-DE" sz="1000" dirty="0" smtClean="0"/>
              <a:t> </a:t>
            </a:r>
            <a:r>
              <a:rPr lang="de-DE" sz="1000" dirty="0"/>
              <a:t>Lauf- und Fangspiele als Schnelligkeitstraining</a:t>
            </a:r>
          </a:p>
          <a:p>
            <a:pPr defTabSz="885825" eaLnBrk="1" hangingPunct="1">
              <a:buFont typeface="Wingdings" pitchFamily="2" charset="2"/>
              <a:buChar char="Ø"/>
            </a:pPr>
            <a:r>
              <a:rPr lang="de-DE" sz="1000" dirty="0"/>
              <a:t> Verbesserung der Lauftechnik durch entsprechende </a:t>
            </a:r>
          </a:p>
          <a:p>
            <a:pPr defTabSz="885825" eaLnBrk="1" hangingPunct="1">
              <a:buFont typeface="Wingdings" pitchFamily="2" charset="2"/>
              <a:buNone/>
            </a:pPr>
            <a:r>
              <a:rPr lang="de-DE" sz="1000" dirty="0"/>
              <a:t>    Laufschule</a:t>
            </a:r>
          </a:p>
          <a:p>
            <a:pPr defTabSz="885825" eaLnBrk="1" hangingPunct="1">
              <a:buFont typeface="Wingdings" pitchFamily="2" charset="2"/>
              <a:buChar char="Ø"/>
            </a:pPr>
            <a:r>
              <a:rPr lang="de-DE" sz="1000" dirty="0"/>
              <a:t> Mehr Spiel- als Übungsformen</a:t>
            </a:r>
            <a:endParaRPr lang="de-DE" sz="1000" b="1" dirty="0"/>
          </a:p>
          <a:p>
            <a:pPr defTabSz="885825" eaLnBrk="1" hangingPunct="1">
              <a:buFont typeface="Wingdings" pitchFamily="2" charset="2"/>
              <a:buChar char="Ø"/>
            </a:pPr>
            <a:r>
              <a:rPr lang="de-DE" sz="1000" b="1" dirty="0"/>
              <a:t> KEIN</a:t>
            </a:r>
            <a:r>
              <a:rPr lang="de-DE" sz="1000" dirty="0"/>
              <a:t> isoliertes Konditions-/Schnelligkeitstraining</a:t>
            </a:r>
          </a:p>
          <a:p>
            <a:pPr defTabSz="885825" eaLnBrk="1" hangingPunct="1">
              <a:buFont typeface="Wingdings" pitchFamily="2" charset="2"/>
              <a:buChar char="Ø"/>
            </a:pPr>
            <a:r>
              <a:rPr lang="de-DE" sz="1000" dirty="0"/>
              <a:t> </a:t>
            </a:r>
            <a:r>
              <a:rPr lang="de-DE" sz="1000" b="1" dirty="0" smtClean="0"/>
              <a:t>KEINE</a:t>
            </a:r>
            <a:r>
              <a:rPr lang="de-DE" sz="1000" dirty="0"/>
              <a:t> </a:t>
            </a:r>
            <a:r>
              <a:rPr lang="de-DE" sz="1000" dirty="0" smtClean="0"/>
              <a:t>festen </a:t>
            </a:r>
            <a:r>
              <a:rPr lang="de-DE" sz="1000" dirty="0"/>
              <a:t>Positionen</a:t>
            </a:r>
          </a:p>
          <a:p>
            <a:pPr defTabSz="885825" eaLnBrk="1" hangingPunct="1">
              <a:buFont typeface="Wingdings" pitchFamily="2" charset="2"/>
              <a:buChar char="Ø"/>
            </a:pPr>
            <a:r>
              <a:rPr lang="de-DE" sz="1000" dirty="0"/>
              <a:t> </a:t>
            </a:r>
            <a:r>
              <a:rPr lang="de-DE" sz="1000" u="sng" dirty="0"/>
              <a:t>Technik (wichtigster Baustein im Training der U13) :</a:t>
            </a:r>
            <a:endParaRPr lang="de-DE" sz="1000" dirty="0"/>
          </a:p>
          <a:p>
            <a:pPr defTabSz="885825" eaLnBrk="1" hangingPunct="1">
              <a:buFont typeface="Wingdings" pitchFamily="2" charset="2"/>
              <a:buNone/>
            </a:pPr>
            <a:r>
              <a:rPr lang="de-DE" sz="1000" dirty="0"/>
              <a:t>    =&gt; Bekanntes vertieft und verbessern</a:t>
            </a:r>
          </a:p>
          <a:p>
            <a:pPr defTabSz="885825" eaLnBrk="1" hangingPunct="1">
              <a:buFont typeface="Wingdings" pitchFamily="2" charset="2"/>
              <a:buNone/>
            </a:pPr>
            <a:r>
              <a:rPr lang="de-DE" sz="1000" dirty="0"/>
              <a:t>    =&gt; Unbekanntes erlernen</a:t>
            </a:r>
          </a:p>
          <a:p>
            <a:pPr defTabSz="885825" eaLnBrk="1" hangingPunct="1">
              <a:buFont typeface="Wingdings" pitchFamily="2" charset="2"/>
              <a:buNone/>
            </a:pPr>
            <a:r>
              <a:rPr lang="de-DE" sz="1000" dirty="0"/>
              <a:t>    =&gt; </a:t>
            </a:r>
            <a:r>
              <a:rPr lang="de-DE" sz="1000" dirty="0" smtClean="0"/>
              <a:t>Konsequente beidfüßige </a:t>
            </a:r>
            <a:r>
              <a:rPr lang="de-DE" sz="1000" dirty="0"/>
              <a:t>Ausbildung   </a:t>
            </a:r>
          </a:p>
          <a:p>
            <a:pPr defTabSz="885825" eaLnBrk="1" hangingPunct="1">
              <a:buFont typeface="Wingdings" pitchFamily="2" charset="2"/>
              <a:buChar char="Ø"/>
            </a:pPr>
            <a:r>
              <a:rPr lang="de-DE" sz="1000" u="sng" dirty="0"/>
              <a:t> Taktik (Grundlagen/Grobformen) </a:t>
            </a:r>
          </a:p>
          <a:p>
            <a:pPr defTabSz="885825" eaLnBrk="1" hangingPunct="1">
              <a:buFont typeface="Wingdings" pitchFamily="2" charset="2"/>
              <a:buNone/>
            </a:pPr>
            <a:r>
              <a:rPr lang="de-DE" sz="1000" dirty="0"/>
              <a:t>     =&gt; Verbesserung einzeltaktischer </a:t>
            </a:r>
            <a:r>
              <a:rPr lang="de-DE" sz="1000" dirty="0" smtClean="0"/>
              <a:t>Verhaltens-</a:t>
            </a:r>
          </a:p>
          <a:p>
            <a:pPr defTabSz="885825" eaLnBrk="1" hangingPunct="1">
              <a:buFont typeface="Wingdings" pitchFamily="2" charset="2"/>
              <a:buNone/>
            </a:pPr>
            <a:r>
              <a:rPr lang="de-DE" sz="1000" dirty="0"/>
              <a:t> </a:t>
            </a:r>
            <a:r>
              <a:rPr lang="de-DE" sz="1000" dirty="0" smtClean="0"/>
              <a:t>          weisen</a:t>
            </a:r>
            <a:endParaRPr lang="de-DE" sz="1000" dirty="0"/>
          </a:p>
          <a:p>
            <a:pPr defTabSz="885825" eaLnBrk="1" hangingPunct="1">
              <a:buFont typeface="Wingdings" pitchFamily="2" charset="2"/>
              <a:buNone/>
            </a:pPr>
            <a:r>
              <a:rPr lang="de-DE" sz="1000" dirty="0"/>
              <a:t>     =&gt; </a:t>
            </a:r>
            <a:r>
              <a:rPr lang="de-DE" sz="1000" dirty="0" smtClean="0"/>
              <a:t>Vermittlung der Grundlagen </a:t>
            </a:r>
            <a:r>
              <a:rPr lang="de-DE" sz="1000" dirty="0"/>
              <a:t>und Grundzüge </a:t>
            </a:r>
            <a:r>
              <a:rPr lang="de-DE" sz="1000" dirty="0" smtClean="0"/>
              <a:t>von </a:t>
            </a:r>
          </a:p>
          <a:p>
            <a:pPr defTabSz="885825" eaLnBrk="1" hangingPunct="1">
              <a:buFont typeface="Wingdings" pitchFamily="2" charset="2"/>
              <a:buNone/>
            </a:pPr>
            <a:r>
              <a:rPr lang="de-DE" sz="1000" dirty="0"/>
              <a:t> </a:t>
            </a:r>
            <a:r>
              <a:rPr lang="de-DE" sz="1000" dirty="0" smtClean="0"/>
              <a:t>         Gruppen- und Mannschaftstaktiken</a:t>
            </a:r>
            <a:endParaRPr lang="de-DE" sz="1100" dirty="0"/>
          </a:p>
        </p:txBody>
      </p:sp>
      <p:sp>
        <p:nvSpPr>
          <p:cNvPr id="16393" name="Text Box 6"/>
          <p:cNvSpPr txBox="1">
            <a:spLocks noChangeArrowheads="1"/>
          </p:cNvSpPr>
          <p:nvPr/>
        </p:nvSpPr>
        <p:spPr bwMode="auto">
          <a:xfrm>
            <a:off x="71438" y="1295400"/>
            <a:ext cx="3130550" cy="1929177"/>
          </a:xfrm>
          <a:prstGeom prst="rect">
            <a:avLst/>
          </a:prstGeom>
          <a:solidFill>
            <a:srgbClr val="FFFF5D">
              <a:alpha val="60000"/>
            </a:srgbClr>
          </a:solidFill>
          <a:ln w="9525">
            <a:solidFill>
              <a:schemeClr val="tx1"/>
            </a:solidFill>
            <a:miter lim="800000"/>
            <a:headEnd/>
            <a:tailEnd/>
          </a:ln>
          <a:effectLst/>
          <a:extLst/>
        </p:spPr>
        <p:txBody>
          <a:bodyPr lIns="54000" tIns="18000" rIns="54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A</a:t>
            </a:r>
            <a:r>
              <a:rPr lang="de-DE" sz="1200" b="1" u="sng" dirty="0" smtClean="0"/>
              <a:t>lterstypische </a:t>
            </a:r>
            <a:r>
              <a:rPr lang="de-DE" sz="1200" b="1" u="sng" dirty="0"/>
              <a:t>Merkmale:</a:t>
            </a:r>
          </a:p>
          <a:p>
            <a:pPr defTabSz="885825" eaLnBrk="1" hangingPunct="1">
              <a:buFont typeface="Wingdings" pitchFamily="2" charset="2"/>
              <a:buNone/>
            </a:pPr>
            <a:r>
              <a:rPr lang="de-DE" sz="1000" dirty="0"/>
              <a:t> </a:t>
            </a:r>
            <a:r>
              <a:rPr lang="de-DE" sz="1000" b="1" u="sng" dirty="0"/>
              <a:t>„</a:t>
            </a:r>
            <a:r>
              <a:rPr lang="de-DE" sz="1100" b="1" u="sng" dirty="0"/>
              <a:t>GOLDENES LERNALTER</a:t>
            </a:r>
            <a:r>
              <a:rPr lang="de-DE" sz="1000" b="1" u="sng" dirty="0"/>
              <a:t>“</a:t>
            </a:r>
          </a:p>
          <a:p>
            <a:pPr defTabSz="885825" eaLnBrk="1" hangingPunct="1">
              <a:buFont typeface="Wingdings" pitchFamily="2" charset="2"/>
              <a:buChar char="Ø"/>
            </a:pPr>
            <a:r>
              <a:rPr lang="de-DE" sz="1000" dirty="0"/>
              <a:t> Beste körperliche und psychische Vorausset-</a:t>
            </a:r>
          </a:p>
          <a:p>
            <a:pPr defTabSz="885825" eaLnBrk="1" hangingPunct="1">
              <a:buFont typeface="Wingdings" pitchFamily="2" charset="2"/>
              <a:buNone/>
            </a:pPr>
            <a:r>
              <a:rPr lang="de-DE" sz="1000" dirty="0"/>
              <a:t>    </a:t>
            </a:r>
            <a:r>
              <a:rPr lang="de-DE" sz="1000" dirty="0" err="1"/>
              <a:t>zungen</a:t>
            </a:r>
            <a:r>
              <a:rPr lang="de-DE" sz="1000" dirty="0"/>
              <a:t> zum Erlernen aller Fußballtechniken</a:t>
            </a:r>
          </a:p>
          <a:p>
            <a:pPr defTabSz="885825" eaLnBrk="1" hangingPunct="1">
              <a:buFont typeface="Wingdings" pitchFamily="2" charset="2"/>
              <a:buChar char="Ø"/>
            </a:pPr>
            <a:r>
              <a:rPr lang="de-DE" sz="1000" dirty="0"/>
              <a:t> Fähigkeit das Gesehene schnell umzusetzen ist </a:t>
            </a:r>
          </a:p>
          <a:p>
            <a:pPr defTabSz="885825" eaLnBrk="1" hangingPunct="1">
              <a:buFont typeface="Wingdings" pitchFamily="2" charset="2"/>
              <a:buNone/>
            </a:pPr>
            <a:r>
              <a:rPr lang="de-DE" sz="1000" dirty="0"/>
              <a:t>    stark ausgeprägt  </a:t>
            </a:r>
          </a:p>
          <a:p>
            <a:pPr defTabSz="885825" eaLnBrk="1" hangingPunct="1">
              <a:buFont typeface="Wingdings" pitchFamily="2" charset="2"/>
              <a:buChar char="Ø"/>
            </a:pPr>
            <a:r>
              <a:rPr lang="de-DE" sz="1000" dirty="0"/>
              <a:t> Gute koordinative Fähigkeiten</a:t>
            </a:r>
          </a:p>
          <a:p>
            <a:pPr defTabSz="885825" eaLnBrk="1" hangingPunct="1">
              <a:buFont typeface="Wingdings" pitchFamily="2" charset="2"/>
              <a:buChar char="Ø"/>
            </a:pPr>
            <a:r>
              <a:rPr lang="de-DE" sz="1000" dirty="0"/>
              <a:t> Weniger Emotion, dafür mehr Selbstvertrauen und  </a:t>
            </a:r>
          </a:p>
          <a:p>
            <a:pPr defTabSz="885825" eaLnBrk="1" hangingPunct="1">
              <a:buFont typeface="Wingdings" pitchFamily="2" charset="2"/>
              <a:buNone/>
            </a:pPr>
            <a:r>
              <a:rPr lang="de-DE" sz="1000" dirty="0"/>
              <a:t>    höhere Konzentration  </a:t>
            </a:r>
          </a:p>
          <a:p>
            <a:pPr defTabSz="885825" eaLnBrk="1" hangingPunct="1">
              <a:buFont typeface="Wingdings" pitchFamily="2" charset="2"/>
              <a:buChar char="Ø"/>
            </a:pPr>
            <a:r>
              <a:rPr lang="de-DE" sz="1000" dirty="0"/>
              <a:t> Hohe Leistungs- und Lernbereitschaft</a:t>
            </a:r>
          </a:p>
          <a:p>
            <a:pPr defTabSz="885825" eaLnBrk="1" hangingPunct="1">
              <a:buFont typeface="Wingdings" pitchFamily="2" charset="2"/>
              <a:buChar char="Ø"/>
            </a:pPr>
            <a:r>
              <a:rPr lang="de-DE" sz="1000" dirty="0"/>
              <a:t> Kraftzuwachs aber kaum </a:t>
            </a:r>
            <a:r>
              <a:rPr lang="de-DE" sz="1000" dirty="0" smtClean="0"/>
              <a:t>Längen/Breitenwachstum </a:t>
            </a:r>
            <a:endParaRPr lang="de-DE" sz="1000" dirty="0"/>
          </a:p>
          <a:p>
            <a:pPr defTabSz="885825" eaLnBrk="1" hangingPunct="1">
              <a:buFont typeface="Wingdings" pitchFamily="2" charset="2"/>
              <a:buChar char="Ø"/>
            </a:pPr>
            <a:r>
              <a:rPr lang="de-DE" sz="1000" dirty="0"/>
              <a:t> Beginnende Pubertät  </a:t>
            </a:r>
          </a:p>
        </p:txBody>
      </p:sp>
      <p:sp>
        <p:nvSpPr>
          <p:cNvPr id="16394" name="Text Box 7"/>
          <p:cNvSpPr txBox="1">
            <a:spLocks noChangeArrowheads="1"/>
          </p:cNvSpPr>
          <p:nvPr/>
        </p:nvSpPr>
        <p:spPr bwMode="auto">
          <a:xfrm>
            <a:off x="71438" y="3238500"/>
            <a:ext cx="3130550" cy="2054225"/>
          </a:xfrm>
          <a:prstGeom prst="rect">
            <a:avLst/>
          </a:prstGeom>
          <a:solidFill>
            <a:srgbClr val="99FF66">
              <a:alpha val="60000"/>
            </a:srgbClr>
          </a:solidFill>
          <a:ln w="9525">
            <a:solidFill>
              <a:schemeClr val="tx1"/>
            </a:solidFill>
            <a:miter lim="800000"/>
            <a:headEnd/>
            <a:tailEnd/>
          </a:ln>
          <a:effectLst/>
          <a:extLst/>
        </p:spPr>
        <p:txBody>
          <a:bodyPr lIns="54000" tIns="18000" rIns="36000" bIns="18000"/>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Anforderung an den Trainer:</a:t>
            </a:r>
          </a:p>
          <a:p>
            <a:pPr defTabSz="885825" eaLnBrk="1" hangingPunct="1">
              <a:buFont typeface="Wingdings" pitchFamily="2" charset="2"/>
              <a:buChar char="Ø"/>
            </a:pPr>
            <a:r>
              <a:rPr lang="de-DE" sz="1000" dirty="0" smtClean="0"/>
              <a:t> </a:t>
            </a:r>
            <a:r>
              <a:rPr lang="de-DE" sz="1000" dirty="0"/>
              <a:t>Freude am Fußball fördern und vorleben</a:t>
            </a:r>
          </a:p>
          <a:p>
            <a:pPr defTabSz="885825" eaLnBrk="1" hangingPunct="1">
              <a:buFont typeface="Wingdings" pitchFamily="2" charset="2"/>
              <a:buChar char="Ø"/>
            </a:pPr>
            <a:r>
              <a:rPr lang="de-DE" sz="1000" dirty="0"/>
              <a:t> Gute Kenntnis der </a:t>
            </a:r>
            <a:r>
              <a:rPr lang="de-DE" sz="1000" dirty="0" smtClean="0"/>
              <a:t>Fußballtechniken um </a:t>
            </a:r>
            <a:r>
              <a:rPr lang="de-DE" sz="1000" dirty="0"/>
              <a:t>diese</a:t>
            </a:r>
          </a:p>
          <a:p>
            <a:pPr defTabSz="885825" eaLnBrk="1" hangingPunct="1">
              <a:buFont typeface="Wingdings" pitchFamily="2" charset="2"/>
              <a:buNone/>
            </a:pPr>
            <a:r>
              <a:rPr lang="de-DE" sz="1000" dirty="0"/>
              <a:t>    genau erklären und vorführen zu können   </a:t>
            </a:r>
          </a:p>
          <a:p>
            <a:pPr defTabSz="885825" eaLnBrk="1" hangingPunct="1">
              <a:buFont typeface="Wingdings" pitchFamily="2" charset="2"/>
              <a:buChar char="Ø"/>
            </a:pPr>
            <a:r>
              <a:rPr lang="de-DE" sz="1000" dirty="0"/>
              <a:t> Lerninhalte interessant und vielseitig gestalten und </a:t>
            </a:r>
          </a:p>
          <a:p>
            <a:pPr defTabSz="885825" eaLnBrk="1" hangingPunct="1">
              <a:buFont typeface="Wingdings" pitchFamily="2" charset="2"/>
              <a:buNone/>
            </a:pPr>
            <a:r>
              <a:rPr lang="de-DE" sz="1000" dirty="0"/>
              <a:t>    weiterhin möglichst in Spielformen verpacken</a:t>
            </a:r>
          </a:p>
          <a:p>
            <a:pPr defTabSz="885825" eaLnBrk="1" hangingPunct="1">
              <a:buFont typeface="Wingdings" pitchFamily="2" charset="2"/>
              <a:buChar char="Ø"/>
            </a:pPr>
            <a:r>
              <a:rPr lang="de-DE" sz="1000" dirty="0"/>
              <a:t> </a:t>
            </a:r>
            <a:r>
              <a:rPr lang="de-DE" sz="1000" dirty="0" smtClean="0"/>
              <a:t>Hinführung zur </a:t>
            </a:r>
            <a:r>
              <a:rPr lang="de-DE" sz="1000" dirty="0"/>
              <a:t>Leistungs- und </a:t>
            </a:r>
            <a:r>
              <a:rPr lang="de-DE" sz="1000" dirty="0" smtClean="0"/>
              <a:t>Ergebnisorientierung</a:t>
            </a:r>
            <a:endParaRPr lang="de-DE" sz="1000" dirty="0"/>
          </a:p>
          <a:p>
            <a:pPr defTabSz="885825" eaLnBrk="1" hangingPunct="1">
              <a:buFont typeface="Wingdings" pitchFamily="2" charset="2"/>
              <a:buChar char="Ø"/>
            </a:pPr>
            <a:r>
              <a:rPr lang="de-DE" sz="1000" dirty="0"/>
              <a:t> Teamerfolg/-erlebnis steht im Vordergrund</a:t>
            </a:r>
          </a:p>
          <a:p>
            <a:pPr defTabSz="885825" eaLnBrk="1" hangingPunct="1">
              <a:buFont typeface="Wingdings" pitchFamily="2" charset="2"/>
              <a:buChar char="Ø"/>
            </a:pPr>
            <a:r>
              <a:rPr lang="de-DE" sz="1000" dirty="0"/>
              <a:t> Altersgerechte Vermittlung unserer Werte u Regeln</a:t>
            </a:r>
          </a:p>
          <a:p>
            <a:pPr defTabSz="885825" eaLnBrk="1" hangingPunct="1">
              <a:buFont typeface="Wingdings" pitchFamily="2" charset="2"/>
              <a:buChar char="Ø"/>
            </a:pPr>
            <a:r>
              <a:rPr lang="de-DE" sz="1000" dirty="0"/>
              <a:t> Immer Vorbild sein und Verständnis zeigen</a:t>
            </a:r>
          </a:p>
          <a:p>
            <a:pPr defTabSz="885825" eaLnBrk="1" hangingPunct="1">
              <a:buFont typeface="Wingdings" pitchFamily="2" charset="2"/>
              <a:buChar char="Ø"/>
            </a:pPr>
            <a:r>
              <a:rPr lang="de-DE" sz="1000" dirty="0"/>
              <a:t> Förderung der Persönlichkeit und sozialen  </a:t>
            </a:r>
          </a:p>
          <a:p>
            <a:pPr defTabSz="885825" eaLnBrk="1" hangingPunct="1">
              <a:buFont typeface="Wingdings" pitchFamily="2" charset="2"/>
              <a:buNone/>
            </a:pPr>
            <a:r>
              <a:rPr lang="de-DE" sz="1000" dirty="0"/>
              <a:t>    Kompetenz durch entsprechende Maßnahmen </a:t>
            </a:r>
          </a:p>
          <a:p>
            <a:pPr defTabSz="885825" eaLnBrk="1" hangingPunct="1">
              <a:buFont typeface="Wingdings" pitchFamily="2" charset="2"/>
              <a:buChar char="Ø"/>
            </a:pPr>
            <a:r>
              <a:rPr lang="de-DE" sz="1000" dirty="0"/>
              <a:t> Trainingsgrundsätze beachten</a:t>
            </a:r>
          </a:p>
        </p:txBody>
      </p:sp>
      <p:sp>
        <p:nvSpPr>
          <p:cNvPr id="16395" name="Text Box 8"/>
          <p:cNvSpPr txBox="1">
            <a:spLocks noChangeArrowheads="1"/>
          </p:cNvSpPr>
          <p:nvPr/>
        </p:nvSpPr>
        <p:spPr bwMode="auto">
          <a:xfrm>
            <a:off x="6444000" y="1296000"/>
            <a:ext cx="3130550" cy="2698750"/>
          </a:xfrm>
          <a:prstGeom prst="rect">
            <a:avLst/>
          </a:prstGeom>
          <a:solidFill>
            <a:srgbClr val="FFCCCC">
              <a:alpha val="59999"/>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tIns="18000" rIns="18000" bIns="18000"/>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smtClean="0"/>
              <a:t>Ausbildungsziele</a:t>
            </a:r>
            <a:r>
              <a:rPr lang="de-DE" sz="1200" b="1" u="sng" dirty="0"/>
              <a:t>:</a:t>
            </a:r>
          </a:p>
          <a:p>
            <a:pPr defTabSz="885825" eaLnBrk="1" hangingPunct="1">
              <a:buFont typeface="Wingdings" pitchFamily="2" charset="2"/>
              <a:buChar char="Ø"/>
            </a:pPr>
            <a:r>
              <a:rPr lang="de-DE" sz="1000" dirty="0"/>
              <a:t> Verbesserung der Geschicklichkeit und </a:t>
            </a:r>
            <a:r>
              <a:rPr lang="de-DE" sz="1000" dirty="0" err="1"/>
              <a:t>Schnellig</a:t>
            </a:r>
            <a:r>
              <a:rPr lang="de-DE" sz="1000" dirty="0"/>
              <a:t>-</a:t>
            </a:r>
          </a:p>
          <a:p>
            <a:pPr defTabSz="885825" eaLnBrk="1" hangingPunct="1">
              <a:buFont typeface="Wingdings" pitchFamily="2" charset="2"/>
              <a:buNone/>
            </a:pPr>
            <a:r>
              <a:rPr lang="de-DE" sz="1000" dirty="0"/>
              <a:t>    </a:t>
            </a:r>
            <a:r>
              <a:rPr lang="de-DE" sz="1000" dirty="0" err="1"/>
              <a:t>keit</a:t>
            </a:r>
            <a:r>
              <a:rPr lang="de-DE" sz="1000" dirty="0"/>
              <a:t> am und mit Ball</a:t>
            </a:r>
          </a:p>
          <a:p>
            <a:pPr defTabSz="885825" eaLnBrk="1" hangingPunct="1">
              <a:buFont typeface="Wingdings" pitchFamily="2" charset="2"/>
              <a:buChar char="Ø"/>
            </a:pPr>
            <a:r>
              <a:rPr lang="de-DE" sz="1000" dirty="0"/>
              <a:t> Beherrschung der Basistechniken – auch unter </a:t>
            </a:r>
          </a:p>
          <a:p>
            <a:pPr defTabSz="885825" eaLnBrk="1" hangingPunct="1">
              <a:buFont typeface="Wingdings" pitchFamily="2" charset="2"/>
              <a:buNone/>
            </a:pPr>
            <a:r>
              <a:rPr lang="de-DE" sz="1000" dirty="0"/>
              <a:t>    wechselnden Bedingungen; weitere Techniken sind </a:t>
            </a:r>
          </a:p>
          <a:p>
            <a:pPr defTabSz="885825" eaLnBrk="1" hangingPunct="1">
              <a:buFont typeface="Wingdings" pitchFamily="2" charset="2"/>
              <a:buNone/>
            </a:pPr>
            <a:r>
              <a:rPr lang="de-DE" sz="1000" dirty="0"/>
              <a:t>    zumindest in </a:t>
            </a:r>
            <a:r>
              <a:rPr lang="de-DE" sz="1000" dirty="0" err="1"/>
              <a:t>Grobform</a:t>
            </a:r>
            <a:r>
              <a:rPr lang="de-DE" sz="1000" dirty="0"/>
              <a:t> bekannt.</a:t>
            </a:r>
          </a:p>
          <a:p>
            <a:pPr defTabSz="885825" eaLnBrk="1" hangingPunct="1">
              <a:buFont typeface="Wingdings" pitchFamily="2" charset="2"/>
              <a:buChar char="Ø"/>
            </a:pPr>
            <a:r>
              <a:rPr lang="de-DE" sz="1000" dirty="0"/>
              <a:t> Ausbau -auch komplexer- koordinativer Fähigkeiten</a:t>
            </a:r>
          </a:p>
          <a:p>
            <a:pPr defTabSz="885825" eaLnBrk="1" hangingPunct="1">
              <a:buFont typeface="Wingdings" pitchFamily="2" charset="2"/>
              <a:buChar char="Ø"/>
            </a:pPr>
            <a:r>
              <a:rPr lang="de-DE" sz="1000" dirty="0"/>
              <a:t> Beherrschung von einzeltaktischen Aufgaben </a:t>
            </a:r>
          </a:p>
          <a:p>
            <a:pPr defTabSz="885825" eaLnBrk="1" hangingPunct="1">
              <a:buFont typeface="Wingdings" pitchFamily="2" charset="2"/>
              <a:buNone/>
            </a:pPr>
            <a:r>
              <a:rPr lang="de-DE" sz="1000" dirty="0"/>
              <a:t>    (z.B. 1 - 1)</a:t>
            </a:r>
          </a:p>
          <a:p>
            <a:pPr defTabSz="885825" eaLnBrk="1" hangingPunct="1">
              <a:buFont typeface="Wingdings" pitchFamily="2" charset="2"/>
              <a:buChar char="Ø"/>
            </a:pPr>
            <a:r>
              <a:rPr lang="de-DE" sz="1000" dirty="0"/>
              <a:t> Erlernen von Gruppen- und Mannschaftstaktiken in </a:t>
            </a:r>
          </a:p>
          <a:p>
            <a:pPr defTabSz="885825" eaLnBrk="1" hangingPunct="1">
              <a:buFont typeface="Wingdings" pitchFamily="2" charset="2"/>
              <a:buNone/>
            </a:pPr>
            <a:r>
              <a:rPr lang="de-DE" sz="1000" dirty="0"/>
              <a:t>    Grundformen (z.B. 4er-Kette) bzw. Beherrschung in </a:t>
            </a:r>
          </a:p>
          <a:p>
            <a:pPr defTabSz="885825" eaLnBrk="1" hangingPunct="1">
              <a:buFont typeface="Wingdings" pitchFamily="2" charset="2"/>
              <a:buNone/>
            </a:pPr>
            <a:r>
              <a:rPr lang="de-DE" sz="1000" dirty="0"/>
              <a:t>    einfachen Aufgabenstellungen (z.B. Doppelpass, </a:t>
            </a:r>
          </a:p>
          <a:p>
            <a:pPr defTabSz="885825" eaLnBrk="1" hangingPunct="1">
              <a:buFont typeface="Wingdings" pitchFamily="2" charset="2"/>
              <a:buNone/>
            </a:pPr>
            <a:r>
              <a:rPr lang="de-DE" sz="1000" dirty="0"/>
              <a:t>    </a:t>
            </a:r>
            <a:r>
              <a:rPr lang="de-DE" sz="1000" dirty="0" err="1"/>
              <a:t>Hinterlaufen</a:t>
            </a:r>
            <a:r>
              <a:rPr lang="de-DE" sz="1000" dirty="0"/>
              <a:t>)   </a:t>
            </a:r>
          </a:p>
          <a:p>
            <a:pPr defTabSz="885825" eaLnBrk="1" hangingPunct="1">
              <a:buFont typeface="Wingdings" pitchFamily="2" charset="2"/>
              <a:buChar char="Ø"/>
            </a:pPr>
            <a:r>
              <a:rPr lang="de-DE" sz="1000" dirty="0"/>
              <a:t> Förderung einer kreativen Spielweise </a:t>
            </a:r>
          </a:p>
          <a:p>
            <a:pPr defTabSz="885825" eaLnBrk="1" hangingPunct="1">
              <a:buFont typeface="Wingdings" pitchFamily="2" charset="2"/>
              <a:buChar char="Ø"/>
            </a:pPr>
            <a:r>
              <a:rPr lang="de-DE" sz="1000" dirty="0"/>
              <a:t> Stärkung des Teamgedankens, der Eigeninitiative </a:t>
            </a:r>
          </a:p>
          <a:p>
            <a:pPr defTabSz="885825" eaLnBrk="1" hangingPunct="1">
              <a:buFont typeface="Wingdings" pitchFamily="2" charset="2"/>
              <a:buNone/>
            </a:pPr>
            <a:r>
              <a:rPr lang="de-DE" sz="1000" dirty="0"/>
              <a:t>    und des Leistungswillens durch offene </a:t>
            </a:r>
            <a:r>
              <a:rPr lang="de-DE" sz="1000" dirty="0" err="1"/>
              <a:t>Kommunika</a:t>
            </a:r>
            <a:r>
              <a:rPr lang="de-DE" sz="1000" dirty="0"/>
              <a:t>-</a:t>
            </a:r>
          </a:p>
          <a:p>
            <a:pPr defTabSz="885825" eaLnBrk="1" hangingPunct="1">
              <a:buFont typeface="Wingdings" pitchFamily="2" charset="2"/>
              <a:buNone/>
            </a:pPr>
            <a:r>
              <a:rPr lang="de-DE" sz="1000" dirty="0"/>
              <a:t>    </a:t>
            </a:r>
            <a:r>
              <a:rPr lang="de-DE" sz="1000" dirty="0" err="1"/>
              <a:t>tion</a:t>
            </a:r>
            <a:r>
              <a:rPr lang="de-DE" sz="1000" dirty="0"/>
              <a:t> und Übertragung von Verantwortung</a:t>
            </a:r>
          </a:p>
        </p:txBody>
      </p:sp>
      <p:graphicFrame>
        <p:nvGraphicFramePr>
          <p:cNvPr id="16396" name="Object 10"/>
          <p:cNvGraphicFramePr>
            <a:graphicFrameLocks noGrp="1"/>
          </p:cNvGraphicFramePr>
          <p:nvPr>
            <p:ph idx="1"/>
          </p:nvPr>
        </p:nvGraphicFramePr>
        <p:xfrm>
          <a:off x="76200" y="5308600"/>
          <a:ext cx="9537700" cy="1625600"/>
        </p:xfrm>
        <a:graphic>
          <a:graphicData uri="http://schemas.openxmlformats.org/presentationml/2006/ole">
            <mc:AlternateContent xmlns:mc="http://schemas.openxmlformats.org/markup-compatibility/2006">
              <mc:Choice xmlns:v="urn:schemas-microsoft-com:vml" Requires="v">
                <p:oleObj spid="_x0000_s16518" name="Arbeitsblatt" r:id="rId3" imgW="9801149" imgH="1676400" progId="Excel.Sheet.8">
                  <p:embed/>
                </p:oleObj>
              </mc:Choice>
              <mc:Fallback>
                <p:oleObj name="Arbeitsblatt" r:id="rId3" imgW="9801149" imgH="1676400" progId="Excel.Sheet.8">
                  <p:embed/>
                  <p:pic>
                    <p:nvPicPr>
                      <p:cNvPr id="0" name="Object 10"/>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08600"/>
                        <a:ext cx="9537700" cy="1625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93"/>
                                        </p:tgtEl>
                                        <p:attrNameLst>
                                          <p:attrName>style.visibility</p:attrName>
                                        </p:attrNameLst>
                                      </p:cBhvr>
                                      <p:to>
                                        <p:strVal val="visible"/>
                                      </p:to>
                                    </p:set>
                                    <p:anim calcmode="lin" valueType="num">
                                      <p:cBhvr additive="base">
                                        <p:cTn id="7" dur="1000" fill="hold"/>
                                        <p:tgtEl>
                                          <p:spTgt spid="16393"/>
                                        </p:tgtEl>
                                        <p:attrNameLst>
                                          <p:attrName>ppt_x</p:attrName>
                                        </p:attrNameLst>
                                      </p:cBhvr>
                                      <p:tavLst>
                                        <p:tav tm="0">
                                          <p:val>
                                            <p:strVal val="#ppt_x"/>
                                          </p:val>
                                        </p:tav>
                                        <p:tav tm="100000">
                                          <p:val>
                                            <p:strVal val="#ppt_x"/>
                                          </p:val>
                                        </p:tav>
                                      </p:tavLst>
                                    </p:anim>
                                    <p:anim calcmode="lin" valueType="num">
                                      <p:cBhvr additive="base">
                                        <p:cTn id="8" dur="1000" fill="hold"/>
                                        <p:tgtEl>
                                          <p:spTgt spid="1639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94"/>
                                        </p:tgtEl>
                                        <p:attrNameLst>
                                          <p:attrName>style.visibility</p:attrName>
                                        </p:attrNameLst>
                                      </p:cBhvr>
                                      <p:to>
                                        <p:strVal val="visible"/>
                                      </p:to>
                                    </p:set>
                                    <p:anim calcmode="lin" valueType="num">
                                      <p:cBhvr additive="base">
                                        <p:cTn id="13" dur="1000" fill="hold"/>
                                        <p:tgtEl>
                                          <p:spTgt spid="16394"/>
                                        </p:tgtEl>
                                        <p:attrNameLst>
                                          <p:attrName>ppt_x</p:attrName>
                                        </p:attrNameLst>
                                      </p:cBhvr>
                                      <p:tavLst>
                                        <p:tav tm="0">
                                          <p:val>
                                            <p:strVal val="#ppt_x"/>
                                          </p:val>
                                        </p:tav>
                                        <p:tav tm="100000">
                                          <p:val>
                                            <p:strVal val="#ppt_x"/>
                                          </p:val>
                                        </p:tav>
                                      </p:tavLst>
                                    </p:anim>
                                    <p:anim calcmode="lin" valueType="num">
                                      <p:cBhvr additive="base">
                                        <p:cTn id="14" dur="1000" fill="hold"/>
                                        <p:tgtEl>
                                          <p:spTgt spid="1639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392"/>
                                        </p:tgtEl>
                                        <p:attrNameLst>
                                          <p:attrName>style.visibility</p:attrName>
                                        </p:attrNameLst>
                                      </p:cBhvr>
                                      <p:to>
                                        <p:strVal val="visible"/>
                                      </p:to>
                                    </p:set>
                                    <p:anim calcmode="lin" valueType="num">
                                      <p:cBhvr additive="base">
                                        <p:cTn id="19" dur="1000" fill="hold"/>
                                        <p:tgtEl>
                                          <p:spTgt spid="16392"/>
                                        </p:tgtEl>
                                        <p:attrNameLst>
                                          <p:attrName>ppt_x</p:attrName>
                                        </p:attrNameLst>
                                      </p:cBhvr>
                                      <p:tavLst>
                                        <p:tav tm="0">
                                          <p:val>
                                            <p:strVal val="#ppt_x"/>
                                          </p:val>
                                        </p:tav>
                                        <p:tav tm="100000">
                                          <p:val>
                                            <p:strVal val="#ppt_x"/>
                                          </p:val>
                                        </p:tav>
                                      </p:tavLst>
                                    </p:anim>
                                    <p:anim calcmode="lin" valueType="num">
                                      <p:cBhvr additive="base">
                                        <p:cTn id="20" dur="1000" fill="hold"/>
                                        <p:tgtEl>
                                          <p:spTgt spid="1639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395"/>
                                        </p:tgtEl>
                                        <p:attrNameLst>
                                          <p:attrName>style.visibility</p:attrName>
                                        </p:attrNameLst>
                                      </p:cBhvr>
                                      <p:to>
                                        <p:strVal val="visible"/>
                                      </p:to>
                                    </p:set>
                                    <p:anim calcmode="lin" valueType="num">
                                      <p:cBhvr additive="base">
                                        <p:cTn id="25" dur="1000" fill="hold"/>
                                        <p:tgtEl>
                                          <p:spTgt spid="16395"/>
                                        </p:tgtEl>
                                        <p:attrNameLst>
                                          <p:attrName>ppt_x</p:attrName>
                                        </p:attrNameLst>
                                      </p:cBhvr>
                                      <p:tavLst>
                                        <p:tav tm="0">
                                          <p:val>
                                            <p:strVal val="#ppt_x"/>
                                          </p:val>
                                        </p:tav>
                                        <p:tav tm="100000">
                                          <p:val>
                                            <p:strVal val="#ppt_x"/>
                                          </p:val>
                                        </p:tav>
                                      </p:tavLst>
                                    </p:anim>
                                    <p:anim calcmode="lin" valueType="num">
                                      <p:cBhvr additive="base">
                                        <p:cTn id="26" dur="1000" fill="hold"/>
                                        <p:tgtEl>
                                          <p:spTgt spid="1639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6396"/>
                                        </p:tgtEl>
                                        <p:attrNameLst>
                                          <p:attrName>style.visibility</p:attrName>
                                        </p:attrNameLst>
                                      </p:cBhvr>
                                      <p:to>
                                        <p:strVal val="visible"/>
                                      </p:to>
                                    </p:set>
                                    <p:anim calcmode="lin" valueType="num">
                                      <p:cBhvr additive="base">
                                        <p:cTn id="31" dur="1000" fill="hold"/>
                                        <p:tgtEl>
                                          <p:spTgt spid="16396"/>
                                        </p:tgtEl>
                                        <p:attrNameLst>
                                          <p:attrName>ppt_x</p:attrName>
                                        </p:attrNameLst>
                                      </p:cBhvr>
                                      <p:tavLst>
                                        <p:tav tm="0">
                                          <p:val>
                                            <p:strVal val="#ppt_x"/>
                                          </p:val>
                                        </p:tav>
                                        <p:tav tm="100000">
                                          <p:val>
                                            <p:strVal val="#ppt_x"/>
                                          </p:val>
                                        </p:tav>
                                      </p:tavLst>
                                    </p:anim>
                                    <p:anim calcmode="lin" valueType="num">
                                      <p:cBhvr additive="base">
                                        <p:cTn id="32" dur="1000" fill="hold"/>
                                        <p:tgtEl>
                                          <p:spTgt spid="1639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2" grpId="0" animBg="1"/>
      <p:bldP spid="16393" grpId="0" animBg="1"/>
      <p:bldP spid="16394" grpId="0" animBg="1"/>
      <p:bldP spid="1639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umsplatzhalter 3"/>
          <p:cNvSpPr>
            <a:spLocks noGrp="1"/>
          </p:cNvSpPr>
          <p:nvPr>
            <p:ph type="dt" sz="quarter" idx="10"/>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7BC654B7-9FC6-40FA-828C-99E026F9504C}" type="datetime1">
              <a:rPr lang="de-DE" sz="800"/>
              <a:pPr/>
              <a:t>14.04.2014</a:t>
            </a:fld>
            <a:endParaRPr lang="de-DE" sz="800"/>
          </a:p>
        </p:txBody>
      </p:sp>
      <p:sp>
        <p:nvSpPr>
          <p:cNvPr id="17411" name="Fußzeilenplatzhalter 4"/>
          <p:cNvSpPr>
            <a:spLocks noGrp="1"/>
          </p:cNvSpPr>
          <p:nvPr>
            <p:ph type="ftr" sz="quarter" idx="11"/>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r>
              <a:rPr lang="de-DE" sz="800"/>
              <a:t>Meyer/Ortmann/Schnabel/Seim/Ziehr</a:t>
            </a:r>
          </a:p>
        </p:txBody>
      </p:sp>
      <p:sp>
        <p:nvSpPr>
          <p:cNvPr id="17412" name="Foliennummernplatzhalter 5"/>
          <p:cNvSpPr>
            <a:spLocks noGrp="1"/>
          </p:cNvSpPr>
          <p:nvPr>
            <p:ph type="sldNum" sz="quarter" idx="12"/>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6218594C-DB89-458A-A7FB-59DD26239E7A}" type="slidenum">
              <a:rPr lang="de-DE" sz="800"/>
              <a:pPr/>
              <a:t>16</a:t>
            </a:fld>
            <a:endParaRPr lang="de-DE" sz="800"/>
          </a:p>
        </p:txBody>
      </p:sp>
      <p:sp>
        <p:nvSpPr>
          <p:cNvPr id="17413" name="Rectangle 2"/>
          <p:cNvSpPr>
            <a:spLocks noGrp="1" noChangeArrowheads="1"/>
          </p:cNvSpPr>
          <p:nvPr>
            <p:ph type="title"/>
          </p:nvPr>
        </p:nvSpPr>
        <p:spPr>
          <a:xfrm>
            <a:off x="0" y="107950"/>
            <a:ext cx="9648825" cy="1150938"/>
          </a:xfrm>
          <a:solidFill>
            <a:schemeClr val="tx1"/>
          </a:solidFill>
        </p:spPr>
        <p:txBody>
          <a:bodyPr tIns="0"/>
          <a:lstStyle/>
          <a:p>
            <a:pPr eaLnBrk="1" hangingPunct="1"/>
            <a:r>
              <a:rPr lang="de-DE" sz="3200" b="1" dirty="0" smtClean="0">
                <a:solidFill>
                  <a:srgbClr val="FFFF00"/>
                </a:solidFill>
              </a:rPr>
              <a:t>Ausbildungsbereich U15/C – Junioren</a:t>
            </a:r>
            <a:r>
              <a:rPr lang="de-DE" sz="1400" dirty="0" smtClean="0">
                <a:solidFill>
                  <a:srgbClr val="FFFF00"/>
                </a:solidFill>
              </a:rPr>
              <a:t/>
            </a:r>
            <a:br>
              <a:rPr lang="de-DE" sz="1400" dirty="0" smtClean="0">
                <a:solidFill>
                  <a:srgbClr val="FFFF00"/>
                </a:solidFill>
              </a:rPr>
            </a:br>
            <a:r>
              <a:rPr lang="de-DE" sz="1900" b="1" dirty="0" smtClean="0">
                <a:solidFill>
                  <a:srgbClr val="FFFF00"/>
                </a:solidFill>
              </a:rPr>
              <a:t>Wir sind mit Konzentration und der nötigen Leidenschaft am Ball.                   </a:t>
            </a:r>
            <a:br>
              <a:rPr lang="de-DE" sz="1900" b="1" dirty="0" smtClean="0">
                <a:solidFill>
                  <a:srgbClr val="FFFF00"/>
                </a:solidFill>
              </a:rPr>
            </a:br>
            <a:r>
              <a:rPr lang="de-DE" sz="1900" b="1" dirty="0" smtClean="0">
                <a:solidFill>
                  <a:srgbClr val="FFFF00"/>
                </a:solidFill>
              </a:rPr>
              <a:t>Wir spielen offensiv und bringen unser taktisches Wissen zur Anwendung</a:t>
            </a:r>
            <a:r>
              <a:rPr lang="de-DE" sz="1900" b="1" dirty="0" smtClean="0">
                <a:solidFill>
                  <a:srgbClr val="33CC33"/>
                </a:solidFill>
              </a:rPr>
              <a:t>.</a:t>
            </a:r>
          </a:p>
        </p:txBody>
      </p:sp>
      <p:sp>
        <p:nvSpPr>
          <p:cNvPr id="17414" name="Text Box 3"/>
          <p:cNvSpPr txBox="1">
            <a:spLocks noChangeArrowheads="1"/>
          </p:cNvSpPr>
          <p:nvPr/>
        </p:nvSpPr>
        <p:spPr bwMode="auto">
          <a:xfrm>
            <a:off x="-366713" y="236538"/>
            <a:ext cx="184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endParaRPr lang="de-DE" sz="1200"/>
          </a:p>
        </p:txBody>
      </p:sp>
      <p:sp>
        <p:nvSpPr>
          <p:cNvPr id="17415" name="Text Box 4"/>
          <p:cNvSpPr txBox="1">
            <a:spLocks noChangeArrowheads="1"/>
          </p:cNvSpPr>
          <p:nvPr/>
        </p:nvSpPr>
        <p:spPr bwMode="auto">
          <a:xfrm>
            <a:off x="3940175" y="4483100"/>
            <a:ext cx="2397125"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endParaRPr lang="de-DE" sz="1200"/>
          </a:p>
        </p:txBody>
      </p:sp>
      <p:sp>
        <p:nvSpPr>
          <p:cNvPr id="17416" name="Text Box 5"/>
          <p:cNvSpPr txBox="1">
            <a:spLocks noChangeArrowheads="1"/>
          </p:cNvSpPr>
          <p:nvPr/>
        </p:nvSpPr>
        <p:spPr bwMode="auto">
          <a:xfrm>
            <a:off x="3238500" y="1295400"/>
            <a:ext cx="3167063" cy="3298783"/>
          </a:xfrm>
          <a:prstGeom prst="rect">
            <a:avLst/>
          </a:prstGeom>
          <a:solidFill>
            <a:schemeClr val="accent1">
              <a:alpha val="59999"/>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tIns="18000" rIns="54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Trainingsschwerpunkte:</a:t>
            </a:r>
          </a:p>
          <a:p>
            <a:pPr defTabSz="885825" eaLnBrk="1" hangingPunct="1">
              <a:buFont typeface="Wingdings" pitchFamily="2" charset="2"/>
              <a:buChar char="Ø"/>
            </a:pPr>
            <a:r>
              <a:rPr lang="de-DE" sz="1000" dirty="0"/>
              <a:t> </a:t>
            </a:r>
            <a:r>
              <a:rPr lang="de-DE" sz="1000" dirty="0" smtClean="0"/>
              <a:t>Fußballtechniken stehen variantenreich im Fokus</a:t>
            </a:r>
          </a:p>
          <a:p>
            <a:pPr defTabSz="885825" eaLnBrk="1" hangingPunct="1">
              <a:buFont typeface="Wingdings" pitchFamily="2" charset="2"/>
              <a:buChar char="Ø"/>
            </a:pPr>
            <a:r>
              <a:rPr lang="de-DE" sz="1000" dirty="0" smtClean="0"/>
              <a:t> Vielseitige </a:t>
            </a:r>
            <a:r>
              <a:rPr lang="de-DE" sz="1000" dirty="0"/>
              <a:t>Koordinationsübungen mit und ohne Ball</a:t>
            </a:r>
          </a:p>
          <a:p>
            <a:pPr defTabSz="885825" eaLnBrk="1" hangingPunct="1">
              <a:buFont typeface="Wingdings" pitchFamily="2" charset="2"/>
              <a:buChar char="Ø"/>
            </a:pPr>
            <a:r>
              <a:rPr lang="de-DE" sz="1000" dirty="0" smtClean="0"/>
              <a:t> (</a:t>
            </a:r>
            <a:r>
              <a:rPr lang="de-DE" sz="1000" dirty="0"/>
              <a:t>Rumpf-)Stabilisations- und </a:t>
            </a:r>
            <a:r>
              <a:rPr lang="de-DE" sz="1000" dirty="0" smtClean="0"/>
              <a:t>Kräftigungsübungen </a:t>
            </a:r>
          </a:p>
          <a:p>
            <a:pPr defTabSz="885825" eaLnBrk="1" hangingPunct="1"/>
            <a:r>
              <a:rPr lang="de-DE" sz="1000" dirty="0"/>
              <a:t> </a:t>
            </a:r>
            <a:r>
              <a:rPr lang="de-DE" sz="1000" dirty="0" smtClean="0"/>
              <a:t>    zum Ausgleich altersbedingter Defizite </a:t>
            </a:r>
          </a:p>
          <a:p>
            <a:pPr marL="171450" indent="-171450" defTabSz="885825" eaLnBrk="1" hangingPunct="1">
              <a:buFont typeface="Wingdings" panose="05000000000000000000" pitchFamily="2" charset="2"/>
              <a:buChar char="Ø"/>
            </a:pPr>
            <a:r>
              <a:rPr lang="de-DE" sz="1000" dirty="0" smtClean="0"/>
              <a:t>Altersgerechtes Schnelligkeits- u. Ausdauertraining</a:t>
            </a:r>
          </a:p>
          <a:p>
            <a:pPr defTabSz="885825" eaLnBrk="1" hangingPunct="1"/>
            <a:r>
              <a:rPr lang="de-DE" sz="1000" dirty="0"/>
              <a:t> </a:t>
            </a:r>
            <a:r>
              <a:rPr lang="de-DE" sz="1000" dirty="0" smtClean="0"/>
              <a:t>    mit Ball (Spielform bevorzugt) </a:t>
            </a:r>
          </a:p>
          <a:p>
            <a:pPr marL="171450" indent="-171450" defTabSz="885825" eaLnBrk="1" hangingPunct="1">
              <a:buFont typeface="Wingdings" panose="05000000000000000000" pitchFamily="2" charset="2"/>
              <a:buChar char="Ø"/>
            </a:pPr>
            <a:r>
              <a:rPr lang="de-DE" sz="1000" dirty="0" err="1"/>
              <a:t>Positionspezifisches</a:t>
            </a:r>
            <a:r>
              <a:rPr lang="de-DE" sz="1000" dirty="0"/>
              <a:t> Training aber </a:t>
            </a:r>
            <a:r>
              <a:rPr lang="de-DE" sz="1000" dirty="0" smtClean="0"/>
              <a:t>KEINE Position-spezialisierung</a:t>
            </a:r>
          </a:p>
          <a:p>
            <a:pPr marL="171450" indent="-171450" defTabSz="885825" eaLnBrk="1" hangingPunct="1">
              <a:buFont typeface="Wingdings" panose="05000000000000000000" pitchFamily="2" charset="2"/>
              <a:buChar char="Ø"/>
            </a:pPr>
            <a:r>
              <a:rPr lang="de-DE" sz="1000" dirty="0" smtClean="0"/>
              <a:t>KEIN Krafttraining</a:t>
            </a:r>
            <a:endParaRPr lang="de-DE" sz="1000" dirty="0"/>
          </a:p>
          <a:p>
            <a:pPr defTabSz="885825" eaLnBrk="1" hangingPunct="1">
              <a:buFont typeface="Wingdings" pitchFamily="2" charset="2"/>
              <a:buChar char="Ø"/>
            </a:pPr>
            <a:r>
              <a:rPr lang="de-DE" sz="1000" dirty="0" smtClean="0"/>
              <a:t> </a:t>
            </a:r>
            <a:r>
              <a:rPr lang="de-DE" sz="1000" u="sng" dirty="0" smtClean="0"/>
              <a:t>Technik:</a:t>
            </a:r>
            <a:endParaRPr lang="de-DE" sz="1000" dirty="0" smtClean="0"/>
          </a:p>
          <a:p>
            <a:pPr defTabSz="885825" eaLnBrk="1" hangingPunct="1">
              <a:buFont typeface="Wingdings" pitchFamily="2" charset="2"/>
              <a:buNone/>
            </a:pPr>
            <a:r>
              <a:rPr lang="de-DE" sz="1000" dirty="0" smtClean="0"/>
              <a:t>    =&gt; </a:t>
            </a:r>
            <a:r>
              <a:rPr lang="de-DE" sz="1000" dirty="0"/>
              <a:t>Bekanntes vertieft und </a:t>
            </a:r>
            <a:r>
              <a:rPr lang="de-DE" sz="1000" dirty="0" smtClean="0"/>
              <a:t>stabilisieren</a:t>
            </a:r>
          </a:p>
          <a:p>
            <a:pPr defTabSz="885825" eaLnBrk="1" hangingPunct="1">
              <a:buFont typeface="Wingdings" pitchFamily="2" charset="2"/>
              <a:buNone/>
            </a:pPr>
            <a:r>
              <a:rPr lang="de-DE" sz="1000" dirty="0" smtClean="0"/>
              <a:t>    =&gt; Neues ist altersbedingt kaum erlernbar</a:t>
            </a:r>
          </a:p>
          <a:p>
            <a:pPr defTabSz="885825" eaLnBrk="1" hangingPunct="1">
              <a:buFont typeface="Wingdings" pitchFamily="2" charset="2"/>
              <a:buNone/>
            </a:pPr>
            <a:r>
              <a:rPr lang="de-DE" sz="1000" dirty="0" smtClean="0"/>
              <a:t>    </a:t>
            </a:r>
            <a:r>
              <a:rPr lang="de-DE" sz="1000" dirty="0"/>
              <a:t>=&gt; </a:t>
            </a:r>
            <a:r>
              <a:rPr lang="de-DE" sz="1000" dirty="0" err="1"/>
              <a:t>Indiviuelle</a:t>
            </a:r>
            <a:r>
              <a:rPr lang="de-DE" sz="1000" dirty="0"/>
              <a:t> Förderung (Stärke/Defizite)</a:t>
            </a:r>
          </a:p>
          <a:p>
            <a:pPr defTabSz="885825" eaLnBrk="1" hangingPunct="1">
              <a:buFont typeface="Wingdings" pitchFamily="2" charset="2"/>
              <a:buNone/>
            </a:pPr>
            <a:r>
              <a:rPr lang="de-DE" sz="1000" dirty="0"/>
              <a:t>    =&gt; </a:t>
            </a:r>
            <a:r>
              <a:rPr lang="de-DE" sz="1000" dirty="0" smtClean="0"/>
              <a:t>Konsequente </a:t>
            </a:r>
            <a:r>
              <a:rPr lang="de-DE" sz="1000" dirty="0"/>
              <a:t>beidfüßige Ausbildung </a:t>
            </a:r>
            <a:r>
              <a:rPr lang="de-DE" sz="1000" dirty="0">
                <a:solidFill>
                  <a:srgbClr val="FF0066"/>
                </a:solidFill>
              </a:rPr>
              <a:t>  </a:t>
            </a:r>
            <a:endParaRPr lang="de-DE" sz="1000" dirty="0"/>
          </a:p>
          <a:p>
            <a:pPr defTabSz="885825" eaLnBrk="1" hangingPunct="1">
              <a:buFont typeface="Wingdings" pitchFamily="2" charset="2"/>
              <a:buChar char="Ø"/>
            </a:pPr>
            <a:r>
              <a:rPr lang="de-DE" sz="1000" u="sng" dirty="0"/>
              <a:t> </a:t>
            </a:r>
            <a:r>
              <a:rPr lang="de-DE" sz="1000" u="sng" dirty="0" smtClean="0"/>
              <a:t>Taktik </a:t>
            </a:r>
            <a:endParaRPr lang="de-DE" sz="1000" u="sng" dirty="0"/>
          </a:p>
          <a:p>
            <a:pPr defTabSz="885825" eaLnBrk="1" hangingPunct="1">
              <a:buFont typeface="Wingdings" pitchFamily="2" charset="2"/>
              <a:buNone/>
            </a:pPr>
            <a:r>
              <a:rPr lang="de-DE" sz="1000" dirty="0"/>
              <a:t>     </a:t>
            </a:r>
            <a:r>
              <a:rPr lang="de-DE" sz="1000" dirty="0" smtClean="0"/>
              <a:t>=&gt; Gezielte Schulung von einzeltaktischer </a:t>
            </a:r>
            <a:r>
              <a:rPr lang="de-DE" sz="1000" dirty="0" err="1" smtClean="0"/>
              <a:t>Ver</a:t>
            </a:r>
            <a:r>
              <a:rPr lang="de-DE" sz="1000" dirty="0" smtClean="0"/>
              <a:t>-</a:t>
            </a:r>
          </a:p>
          <a:p>
            <a:pPr defTabSz="885825" eaLnBrk="1" hangingPunct="1">
              <a:buFont typeface="Wingdings" pitchFamily="2" charset="2"/>
              <a:buNone/>
            </a:pPr>
            <a:r>
              <a:rPr lang="de-DE" sz="1000" dirty="0"/>
              <a:t> </a:t>
            </a:r>
            <a:r>
              <a:rPr lang="de-DE" sz="1000" dirty="0" smtClean="0"/>
              <a:t>         haltensweisen unter wechselnden Bedingungen</a:t>
            </a:r>
            <a:endParaRPr lang="de-DE" sz="1000" dirty="0"/>
          </a:p>
          <a:p>
            <a:pPr defTabSz="885825" eaLnBrk="1" hangingPunct="1">
              <a:buFont typeface="Wingdings" pitchFamily="2" charset="2"/>
              <a:buNone/>
            </a:pPr>
            <a:r>
              <a:rPr lang="de-DE" sz="1000" dirty="0">
                <a:solidFill>
                  <a:srgbClr val="FF0000"/>
                </a:solidFill>
              </a:rPr>
              <a:t>     </a:t>
            </a:r>
            <a:r>
              <a:rPr lang="de-DE" sz="1000" dirty="0"/>
              <a:t>=&gt; </a:t>
            </a:r>
            <a:r>
              <a:rPr lang="de-DE" sz="1000" dirty="0" smtClean="0"/>
              <a:t>Vermittlung von Gruppen- </a:t>
            </a:r>
            <a:r>
              <a:rPr lang="de-DE" sz="1000" dirty="0"/>
              <a:t>und </a:t>
            </a:r>
            <a:r>
              <a:rPr lang="de-DE" sz="1000" dirty="0" smtClean="0"/>
              <a:t>Mannschafts-</a:t>
            </a:r>
          </a:p>
          <a:p>
            <a:pPr defTabSz="885825" eaLnBrk="1" hangingPunct="1">
              <a:buFont typeface="Wingdings" pitchFamily="2" charset="2"/>
              <a:buNone/>
            </a:pPr>
            <a:r>
              <a:rPr lang="de-DE" sz="1000" dirty="0"/>
              <a:t> </a:t>
            </a:r>
            <a:r>
              <a:rPr lang="de-DE" sz="1000" dirty="0" smtClean="0"/>
              <a:t>         </a:t>
            </a:r>
            <a:r>
              <a:rPr lang="de-DE" sz="1000" dirty="0" err="1" smtClean="0"/>
              <a:t>taktiken</a:t>
            </a:r>
            <a:r>
              <a:rPr lang="de-DE" sz="1000" dirty="0" smtClean="0"/>
              <a:t> in verschiedenen Situationen (</a:t>
            </a:r>
            <a:r>
              <a:rPr lang="de-DE" sz="1000" dirty="0" err="1" smtClean="0"/>
              <a:t>z.b.</a:t>
            </a:r>
            <a:r>
              <a:rPr lang="de-DE" sz="1000" dirty="0"/>
              <a:t> </a:t>
            </a:r>
            <a:r>
              <a:rPr lang="de-DE" sz="1000" dirty="0" err="1" smtClean="0"/>
              <a:t>Of</a:t>
            </a:r>
            <a:r>
              <a:rPr lang="de-DE" sz="1000" dirty="0" smtClean="0"/>
              <a:t>-</a:t>
            </a:r>
          </a:p>
          <a:p>
            <a:pPr defTabSz="885825" eaLnBrk="1" hangingPunct="1">
              <a:buFont typeface="Wingdings" pitchFamily="2" charset="2"/>
              <a:buNone/>
            </a:pPr>
            <a:r>
              <a:rPr lang="de-DE" sz="1000" dirty="0"/>
              <a:t> </a:t>
            </a:r>
            <a:r>
              <a:rPr lang="de-DE" sz="1000" dirty="0" smtClean="0"/>
              <a:t>         </a:t>
            </a:r>
            <a:r>
              <a:rPr lang="de-DE" sz="1000" dirty="0" err="1" smtClean="0"/>
              <a:t>fensive</a:t>
            </a:r>
            <a:r>
              <a:rPr lang="de-DE" sz="1000" dirty="0" smtClean="0"/>
              <a:t>, Defensive)</a:t>
            </a:r>
            <a:endParaRPr lang="de-DE" sz="1100" dirty="0"/>
          </a:p>
        </p:txBody>
      </p:sp>
      <p:sp>
        <p:nvSpPr>
          <p:cNvPr id="17417" name="Text Box 6"/>
          <p:cNvSpPr txBox="1">
            <a:spLocks noChangeArrowheads="1"/>
          </p:cNvSpPr>
          <p:nvPr/>
        </p:nvSpPr>
        <p:spPr bwMode="auto">
          <a:xfrm>
            <a:off x="71438" y="1295400"/>
            <a:ext cx="3130550" cy="1759900"/>
          </a:xfrm>
          <a:prstGeom prst="rect">
            <a:avLst/>
          </a:prstGeom>
          <a:solidFill>
            <a:srgbClr val="FFFF66">
              <a:alpha val="60000"/>
            </a:srgbClr>
          </a:solidFill>
          <a:ln w="9525">
            <a:solidFill>
              <a:schemeClr val="tx1"/>
            </a:solidFill>
            <a:miter lim="800000"/>
            <a:headEnd/>
            <a:tailEnd/>
          </a:ln>
          <a:effectLst/>
          <a:extLst/>
        </p:spPr>
        <p:txBody>
          <a:bodyPr lIns="54000" tIns="18000" rIns="54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A</a:t>
            </a:r>
            <a:r>
              <a:rPr lang="de-DE" sz="1200" b="1" u="sng" dirty="0" smtClean="0"/>
              <a:t>lterstypische </a:t>
            </a:r>
            <a:r>
              <a:rPr lang="de-DE" sz="1200" b="1" u="sng" dirty="0"/>
              <a:t>Merkmale:</a:t>
            </a:r>
            <a:endParaRPr lang="de-DE" sz="1000" b="1" u="sng" dirty="0"/>
          </a:p>
          <a:p>
            <a:pPr defTabSz="885825" eaLnBrk="1" hangingPunct="1">
              <a:buFont typeface="Wingdings" pitchFamily="2" charset="2"/>
              <a:buChar char="Ø"/>
            </a:pPr>
            <a:r>
              <a:rPr lang="de-DE" sz="1000" dirty="0"/>
              <a:t> </a:t>
            </a:r>
            <a:r>
              <a:rPr lang="de-DE" sz="1000" dirty="0" smtClean="0"/>
              <a:t>Pubertätstypische Verhaltensweisen stark </a:t>
            </a:r>
            <a:r>
              <a:rPr lang="de-DE" sz="1000" dirty="0" err="1" smtClean="0"/>
              <a:t>ausge</a:t>
            </a:r>
            <a:r>
              <a:rPr lang="de-DE" sz="1000" dirty="0" smtClean="0"/>
              <a:t>-</a:t>
            </a:r>
          </a:p>
          <a:p>
            <a:pPr defTabSz="885825" eaLnBrk="1" hangingPunct="1"/>
            <a:r>
              <a:rPr lang="de-DE" sz="1000" dirty="0"/>
              <a:t> </a:t>
            </a:r>
            <a:r>
              <a:rPr lang="de-DE" sz="1000" dirty="0" smtClean="0"/>
              <a:t>   prägt</a:t>
            </a:r>
          </a:p>
          <a:p>
            <a:pPr defTabSz="885825" eaLnBrk="1" hangingPunct="1">
              <a:buFont typeface="Wingdings" pitchFamily="2" charset="2"/>
              <a:buChar char="Ø"/>
            </a:pPr>
            <a:r>
              <a:rPr lang="de-DE" sz="1000" dirty="0" smtClean="0"/>
              <a:t> Psychische Unsicherheit, Identitätssuche </a:t>
            </a:r>
          </a:p>
          <a:p>
            <a:pPr defTabSz="885825" eaLnBrk="1" hangingPunct="1">
              <a:buFont typeface="Wingdings" pitchFamily="2" charset="2"/>
              <a:buChar char="Ø"/>
            </a:pPr>
            <a:r>
              <a:rPr lang="de-DE" sz="1000" dirty="0" smtClean="0"/>
              <a:t> Kritisch aber selbst wenig kritikfähig</a:t>
            </a:r>
          </a:p>
          <a:p>
            <a:pPr defTabSz="885825" eaLnBrk="1" hangingPunct="1">
              <a:buFont typeface="Wingdings" pitchFamily="2" charset="2"/>
              <a:buChar char="Ø"/>
            </a:pPr>
            <a:r>
              <a:rPr lang="de-DE" sz="1000" dirty="0"/>
              <a:t> </a:t>
            </a:r>
            <a:r>
              <a:rPr lang="de-DE" sz="1000" dirty="0" smtClean="0"/>
              <a:t>Starkes Wachstum – insbesondere der </a:t>
            </a:r>
            <a:r>
              <a:rPr lang="de-DE" sz="1000" dirty="0" err="1" smtClean="0"/>
              <a:t>Extremi</a:t>
            </a:r>
            <a:r>
              <a:rPr lang="de-DE" sz="1000" dirty="0" smtClean="0"/>
              <a:t>-</a:t>
            </a:r>
          </a:p>
          <a:p>
            <a:pPr defTabSz="885825" eaLnBrk="1" hangingPunct="1"/>
            <a:r>
              <a:rPr lang="de-DE" sz="1000" dirty="0"/>
              <a:t> </a:t>
            </a:r>
            <a:r>
              <a:rPr lang="de-DE" sz="1000" dirty="0" smtClean="0"/>
              <a:t>   täten – aber wenig Kraft</a:t>
            </a:r>
          </a:p>
          <a:p>
            <a:pPr defTabSz="885825" eaLnBrk="1" hangingPunct="1">
              <a:buFont typeface="Wingdings" pitchFamily="2" charset="2"/>
              <a:buChar char="Ø"/>
            </a:pPr>
            <a:r>
              <a:rPr lang="de-DE" sz="1000" dirty="0"/>
              <a:t> </a:t>
            </a:r>
            <a:r>
              <a:rPr lang="de-DE" sz="1000" dirty="0" smtClean="0"/>
              <a:t>Starke Unterschiede in der Entwicklung </a:t>
            </a:r>
          </a:p>
          <a:p>
            <a:pPr defTabSz="885825" eaLnBrk="1" hangingPunct="1"/>
            <a:r>
              <a:rPr lang="de-DE" sz="1000" dirty="0"/>
              <a:t> </a:t>
            </a:r>
            <a:r>
              <a:rPr lang="de-DE" sz="1000" dirty="0" smtClean="0"/>
              <a:t>   (früh- und spätentwickelte Spieler)</a:t>
            </a:r>
          </a:p>
          <a:p>
            <a:pPr defTabSz="885825" eaLnBrk="1" hangingPunct="1">
              <a:buFont typeface="Wingdings" pitchFamily="2" charset="2"/>
              <a:buChar char="Ø"/>
            </a:pPr>
            <a:r>
              <a:rPr lang="de-DE" sz="1000" dirty="0"/>
              <a:t> W</a:t>
            </a:r>
            <a:r>
              <a:rPr lang="de-DE" sz="1000" dirty="0" smtClean="0"/>
              <a:t>achstumsbedingte </a:t>
            </a:r>
            <a:r>
              <a:rPr lang="de-DE" sz="1000" dirty="0" err="1" smtClean="0"/>
              <a:t>Bewegungsein</a:t>
            </a:r>
            <a:r>
              <a:rPr lang="de-DE" sz="1000" dirty="0" smtClean="0"/>
              <a:t>-</a:t>
            </a:r>
          </a:p>
          <a:p>
            <a:pPr defTabSz="885825" eaLnBrk="1" hangingPunct="1"/>
            <a:r>
              <a:rPr lang="de-DE" sz="1000" dirty="0"/>
              <a:t> </a:t>
            </a:r>
            <a:r>
              <a:rPr lang="de-DE" sz="1000" dirty="0" smtClean="0"/>
              <a:t>   </a:t>
            </a:r>
            <a:r>
              <a:rPr lang="de-DE" sz="1000" dirty="0" err="1" smtClean="0"/>
              <a:t>schränkungen</a:t>
            </a:r>
            <a:r>
              <a:rPr lang="de-DE" sz="1000" dirty="0" smtClean="0"/>
              <a:t> möglich</a:t>
            </a:r>
          </a:p>
        </p:txBody>
      </p:sp>
      <p:sp>
        <p:nvSpPr>
          <p:cNvPr id="17418" name="Text Box 7"/>
          <p:cNvSpPr txBox="1">
            <a:spLocks noChangeArrowheads="1"/>
          </p:cNvSpPr>
          <p:nvPr/>
        </p:nvSpPr>
        <p:spPr bwMode="auto">
          <a:xfrm>
            <a:off x="71438" y="3096000"/>
            <a:ext cx="3130550" cy="1759900"/>
          </a:xfrm>
          <a:prstGeom prst="rect">
            <a:avLst/>
          </a:prstGeom>
          <a:solidFill>
            <a:srgbClr val="99FF66">
              <a:alpha val="60000"/>
            </a:srgbClr>
          </a:solidFill>
          <a:ln w="9525">
            <a:solidFill>
              <a:schemeClr val="tx1"/>
            </a:solidFill>
            <a:miter lim="800000"/>
            <a:headEnd/>
            <a:tailEnd/>
          </a:ln>
          <a:effectLst/>
          <a:extLst/>
        </p:spPr>
        <p:txBody>
          <a:bodyPr lIns="54000" tIns="18000" rIns="36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smtClean="0"/>
              <a:t> Anforderung an den Trainer</a:t>
            </a:r>
            <a:r>
              <a:rPr lang="de-DE" sz="1200" b="1" u="sng" dirty="0"/>
              <a:t>:</a:t>
            </a:r>
          </a:p>
          <a:p>
            <a:pPr defTabSz="885825" eaLnBrk="1" hangingPunct="1">
              <a:buFont typeface="Wingdings" pitchFamily="2" charset="2"/>
              <a:buChar char="Ø"/>
            </a:pPr>
            <a:r>
              <a:rPr lang="de-DE" sz="1000" dirty="0"/>
              <a:t> </a:t>
            </a:r>
            <a:r>
              <a:rPr lang="de-DE" sz="1000" dirty="0" smtClean="0"/>
              <a:t>Fachkundiges Fußballwissen in Theorie und Praxis </a:t>
            </a:r>
          </a:p>
          <a:p>
            <a:pPr defTabSz="885825" eaLnBrk="1" hangingPunct="1"/>
            <a:r>
              <a:rPr lang="de-DE" sz="1000" dirty="0"/>
              <a:t> </a:t>
            </a:r>
            <a:r>
              <a:rPr lang="de-DE" sz="1000" dirty="0" smtClean="0"/>
              <a:t>   muss vorhanden sein</a:t>
            </a:r>
          </a:p>
          <a:p>
            <a:pPr defTabSz="885825" eaLnBrk="1" hangingPunct="1">
              <a:buFont typeface="Wingdings" pitchFamily="2" charset="2"/>
              <a:buChar char="Ø"/>
            </a:pPr>
            <a:r>
              <a:rPr lang="de-DE" sz="1000" dirty="0"/>
              <a:t> </a:t>
            </a:r>
            <a:r>
              <a:rPr lang="de-DE" sz="1000" dirty="0" smtClean="0"/>
              <a:t>Psychische </a:t>
            </a:r>
            <a:r>
              <a:rPr lang="de-DE" sz="1000" dirty="0"/>
              <a:t>und körperliche </a:t>
            </a:r>
            <a:r>
              <a:rPr lang="de-DE" sz="1000" dirty="0" smtClean="0"/>
              <a:t>Entwicklungsunter-</a:t>
            </a:r>
          </a:p>
          <a:p>
            <a:pPr defTabSz="885825" eaLnBrk="1" hangingPunct="1"/>
            <a:r>
              <a:rPr lang="de-DE" sz="1000" dirty="0"/>
              <a:t> </a:t>
            </a:r>
            <a:r>
              <a:rPr lang="de-DE" sz="1000" dirty="0" smtClean="0"/>
              <a:t>   schiede </a:t>
            </a:r>
            <a:r>
              <a:rPr lang="de-DE" sz="1000" dirty="0"/>
              <a:t>beachten</a:t>
            </a:r>
          </a:p>
          <a:p>
            <a:pPr defTabSz="885825" eaLnBrk="1" hangingPunct="1">
              <a:buFont typeface="Wingdings" pitchFamily="2" charset="2"/>
              <a:buChar char="Ø"/>
            </a:pPr>
            <a:r>
              <a:rPr lang="de-DE" sz="1000" dirty="0" smtClean="0"/>
              <a:t> Gewöhnung </a:t>
            </a:r>
            <a:r>
              <a:rPr lang="de-DE" sz="1000" dirty="0"/>
              <a:t> </a:t>
            </a:r>
            <a:r>
              <a:rPr lang="de-DE" sz="1000" dirty="0" smtClean="0"/>
              <a:t>an Leistungs- u. Ergebnisorientierung</a:t>
            </a:r>
          </a:p>
          <a:p>
            <a:pPr defTabSz="885825" eaLnBrk="1" hangingPunct="1">
              <a:buFont typeface="Wingdings" pitchFamily="2" charset="2"/>
              <a:buChar char="Ø"/>
            </a:pPr>
            <a:r>
              <a:rPr lang="de-DE" sz="1000" dirty="0"/>
              <a:t> </a:t>
            </a:r>
            <a:r>
              <a:rPr lang="de-DE" sz="1000" dirty="0" smtClean="0"/>
              <a:t>Altersgerechte </a:t>
            </a:r>
            <a:r>
              <a:rPr lang="de-DE" sz="1000" dirty="0"/>
              <a:t>Vermittlung unserer Werte u Regeln</a:t>
            </a:r>
          </a:p>
          <a:p>
            <a:pPr defTabSz="885825" eaLnBrk="1" hangingPunct="1">
              <a:buFont typeface="Wingdings" pitchFamily="2" charset="2"/>
              <a:buChar char="Ø"/>
            </a:pPr>
            <a:r>
              <a:rPr lang="de-DE" sz="1000" dirty="0"/>
              <a:t> Immer Vorbild </a:t>
            </a:r>
            <a:r>
              <a:rPr lang="de-DE" sz="1000" dirty="0" smtClean="0"/>
              <a:t>sein</a:t>
            </a:r>
          </a:p>
          <a:p>
            <a:pPr defTabSz="885825" eaLnBrk="1" hangingPunct="1">
              <a:buFont typeface="Wingdings" pitchFamily="2" charset="2"/>
              <a:buChar char="Ø"/>
            </a:pPr>
            <a:r>
              <a:rPr lang="de-DE" sz="1000" dirty="0" smtClean="0"/>
              <a:t> Förderung </a:t>
            </a:r>
            <a:r>
              <a:rPr lang="de-DE" sz="1000" dirty="0"/>
              <a:t>der Persönlichkeit und der sozialen  </a:t>
            </a:r>
          </a:p>
          <a:p>
            <a:pPr defTabSz="885825" eaLnBrk="1" hangingPunct="1">
              <a:buFont typeface="Wingdings" pitchFamily="2" charset="2"/>
              <a:buNone/>
            </a:pPr>
            <a:r>
              <a:rPr lang="de-DE" sz="1000" dirty="0"/>
              <a:t>    Kompetenz der Spieler</a:t>
            </a:r>
          </a:p>
          <a:p>
            <a:pPr defTabSz="885825" eaLnBrk="1" hangingPunct="1">
              <a:buFont typeface="Wingdings" pitchFamily="2" charset="2"/>
              <a:buChar char="Ø"/>
            </a:pPr>
            <a:r>
              <a:rPr lang="de-DE" sz="1000" dirty="0"/>
              <a:t> Trainingsgrundsätze </a:t>
            </a:r>
            <a:r>
              <a:rPr lang="de-DE" sz="1000" dirty="0" smtClean="0"/>
              <a:t>beachten</a:t>
            </a:r>
            <a:endParaRPr lang="de-DE" sz="1000" dirty="0"/>
          </a:p>
        </p:txBody>
      </p:sp>
      <p:sp>
        <p:nvSpPr>
          <p:cNvPr id="17419" name="Text Box 8"/>
          <p:cNvSpPr txBox="1">
            <a:spLocks noChangeArrowheads="1"/>
          </p:cNvSpPr>
          <p:nvPr/>
        </p:nvSpPr>
        <p:spPr bwMode="auto">
          <a:xfrm>
            <a:off x="6451600" y="1295400"/>
            <a:ext cx="3130550" cy="2991007"/>
          </a:xfrm>
          <a:prstGeom prst="rect">
            <a:avLst/>
          </a:prstGeom>
          <a:solidFill>
            <a:srgbClr val="FFCCCC">
              <a:alpha val="59999"/>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tIns="18000" rIns="18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smtClean="0"/>
              <a:t>Ausbildungsziele</a:t>
            </a:r>
            <a:r>
              <a:rPr lang="de-DE" sz="1200" b="1" u="sng" dirty="0"/>
              <a:t>:</a:t>
            </a:r>
          </a:p>
          <a:p>
            <a:pPr defTabSz="885825" eaLnBrk="1" hangingPunct="1">
              <a:buFont typeface="Wingdings" pitchFamily="2" charset="2"/>
              <a:buChar char="Ø"/>
            </a:pPr>
            <a:r>
              <a:rPr lang="de-DE" sz="1000" dirty="0"/>
              <a:t> </a:t>
            </a:r>
            <a:r>
              <a:rPr lang="de-DE" sz="1000" dirty="0" smtClean="0"/>
              <a:t>Erhalt und Förderung der Freude und Begeisterung </a:t>
            </a:r>
          </a:p>
          <a:p>
            <a:pPr defTabSz="885825" eaLnBrk="1" hangingPunct="1"/>
            <a:r>
              <a:rPr lang="de-DE" sz="1000" dirty="0"/>
              <a:t> </a:t>
            </a:r>
            <a:r>
              <a:rPr lang="de-DE" sz="1000" dirty="0" smtClean="0"/>
              <a:t>  für den Fußballsport</a:t>
            </a:r>
          </a:p>
          <a:p>
            <a:pPr defTabSz="885825" eaLnBrk="1" hangingPunct="1">
              <a:buFont typeface="Wingdings" pitchFamily="2" charset="2"/>
              <a:buChar char="Ø"/>
            </a:pPr>
            <a:r>
              <a:rPr lang="de-DE" sz="1000" dirty="0" smtClean="0"/>
              <a:t> Dynamische Umsetzung bekannter </a:t>
            </a:r>
            <a:r>
              <a:rPr lang="de-DE" sz="1000" dirty="0" err="1" smtClean="0"/>
              <a:t>Fußballtech</a:t>
            </a:r>
            <a:r>
              <a:rPr lang="de-DE" sz="1000" dirty="0" smtClean="0"/>
              <a:t>-</a:t>
            </a:r>
          </a:p>
          <a:p>
            <a:pPr defTabSz="885825" eaLnBrk="1" hangingPunct="1"/>
            <a:r>
              <a:rPr lang="de-DE" sz="1000" dirty="0" smtClean="0"/>
              <a:t>    </a:t>
            </a:r>
            <a:r>
              <a:rPr lang="de-DE" sz="1000" dirty="0" err="1" smtClean="0"/>
              <a:t>niken</a:t>
            </a:r>
            <a:r>
              <a:rPr lang="de-DE" sz="1000" dirty="0"/>
              <a:t> </a:t>
            </a:r>
            <a:r>
              <a:rPr lang="de-DE" sz="1000" dirty="0" smtClean="0"/>
              <a:t>unter wechselten Bedingungen </a:t>
            </a:r>
            <a:r>
              <a:rPr lang="de-DE" altLang="de-DE" sz="1000" dirty="0"/>
              <a:t>(z.B. </a:t>
            </a:r>
            <a:r>
              <a:rPr lang="de-DE" altLang="de-DE" sz="1000" dirty="0" smtClean="0"/>
              <a:t>Gegner- </a:t>
            </a:r>
          </a:p>
          <a:p>
            <a:pPr defTabSz="885825" eaLnBrk="1" hangingPunct="1"/>
            <a:r>
              <a:rPr lang="de-DE" altLang="de-DE" sz="1000" dirty="0"/>
              <a:t> </a:t>
            </a:r>
            <a:r>
              <a:rPr lang="de-DE" altLang="de-DE" sz="1000" dirty="0" smtClean="0"/>
              <a:t>   oder Zeitdruck</a:t>
            </a:r>
            <a:r>
              <a:rPr lang="de-DE" altLang="de-DE" sz="1000" dirty="0"/>
              <a:t>, Wettkampfcharakter)</a:t>
            </a:r>
          </a:p>
          <a:p>
            <a:pPr defTabSz="885825" eaLnBrk="1" hangingPunct="1">
              <a:buFont typeface="Wingdings" pitchFamily="2" charset="2"/>
              <a:buChar char="Ø"/>
            </a:pPr>
            <a:r>
              <a:rPr lang="de-DE" sz="1000" dirty="0" smtClean="0"/>
              <a:t> Behebung koordinativer Defizite </a:t>
            </a:r>
          </a:p>
          <a:p>
            <a:pPr defTabSz="885825" eaLnBrk="1" hangingPunct="1">
              <a:buFont typeface="Wingdings" pitchFamily="2" charset="2"/>
              <a:buChar char="Ø"/>
            </a:pPr>
            <a:r>
              <a:rPr lang="de-DE" sz="1000" dirty="0"/>
              <a:t> </a:t>
            </a:r>
            <a:r>
              <a:rPr lang="de-DE" sz="1000" dirty="0" smtClean="0"/>
              <a:t>Auf bau einer breiten fußballspezifischen Fitness</a:t>
            </a:r>
          </a:p>
          <a:p>
            <a:pPr defTabSz="885825" eaLnBrk="1" hangingPunct="1">
              <a:buFont typeface="Wingdings" pitchFamily="2" charset="2"/>
              <a:buChar char="Ø"/>
            </a:pPr>
            <a:r>
              <a:rPr lang="de-DE" sz="1000" dirty="0" smtClean="0"/>
              <a:t> Vertiefen  und Erlernen von Einzel-/ Gruppen- </a:t>
            </a:r>
            <a:r>
              <a:rPr lang="de-DE" sz="1000" dirty="0"/>
              <a:t>und </a:t>
            </a:r>
            <a:endParaRPr lang="de-DE" sz="1000" dirty="0" smtClean="0"/>
          </a:p>
          <a:p>
            <a:pPr defTabSz="885825" eaLnBrk="1" hangingPunct="1"/>
            <a:r>
              <a:rPr lang="de-DE" sz="1000" dirty="0"/>
              <a:t> </a:t>
            </a:r>
            <a:r>
              <a:rPr lang="de-DE" sz="1000" dirty="0" smtClean="0"/>
              <a:t>   Mannschaftstaktiken bzw</a:t>
            </a:r>
            <a:r>
              <a:rPr lang="de-DE" sz="1000" dirty="0"/>
              <a:t>. </a:t>
            </a:r>
            <a:r>
              <a:rPr lang="de-DE" sz="1000" dirty="0" smtClean="0"/>
              <a:t>Beherrschung in </a:t>
            </a:r>
            <a:r>
              <a:rPr lang="de-DE" sz="1000" dirty="0" err="1" smtClean="0"/>
              <a:t>ver</a:t>
            </a:r>
            <a:r>
              <a:rPr lang="de-DE" sz="1000" dirty="0" smtClean="0"/>
              <a:t>-</a:t>
            </a:r>
          </a:p>
          <a:p>
            <a:pPr defTabSz="885825" eaLnBrk="1" hangingPunct="1"/>
            <a:r>
              <a:rPr lang="de-DE" sz="1000" dirty="0"/>
              <a:t> </a:t>
            </a:r>
            <a:r>
              <a:rPr lang="de-DE" sz="1000" dirty="0" smtClean="0"/>
              <a:t>   </a:t>
            </a:r>
            <a:r>
              <a:rPr lang="de-DE" sz="1000" dirty="0" err="1" smtClean="0"/>
              <a:t>schiedenen</a:t>
            </a:r>
            <a:r>
              <a:rPr lang="de-DE" sz="1000" dirty="0" smtClean="0"/>
              <a:t> Aufgabenstellungen </a:t>
            </a:r>
            <a:r>
              <a:rPr lang="de-DE" sz="1000" dirty="0"/>
              <a:t>(</a:t>
            </a:r>
            <a:r>
              <a:rPr lang="de-DE" sz="1000" dirty="0" smtClean="0"/>
              <a:t>z.B. Seiten- </a:t>
            </a:r>
          </a:p>
          <a:p>
            <a:pPr defTabSz="885825" eaLnBrk="1" hangingPunct="1"/>
            <a:r>
              <a:rPr lang="de-DE" sz="1000" dirty="0"/>
              <a:t> </a:t>
            </a:r>
            <a:r>
              <a:rPr lang="de-DE" sz="1000" dirty="0" smtClean="0"/>
              <a:t>    </a:t>
            </a:r>
            <a:r>
              <a:rPr lang="de-DE" sz="1000" dirty="0" err="1" smtClean="0"/>
              <a:t>wechsel</a:t>
            </a:r>
            <a:r>
              <a:rPr lang="de-DE" sz="1000" dirty="0" smtClean="0"/>
              <a:t>, Verschieben)   </a:t>
            </a:r>
            <a:endParaRPr lang="de-DE" sz="1000" dirty="0"/>
          </a:p>
          <a:p>
            <a:pPr defTabSz="885825" eaLnBrk="1" hangingPunct="1">
              <a:buFont typeface="Wingdings" pitchFamily="2" charset="2"/>
              <a:buChar char="Ø"/>
            </a:pPr>
            <a:r>
              <a:rPr lang="de-DE" sz="1000" dirty="0"/>
              <a:t> </a:t>
            </a:r>
            <a:r>
              <a:rPr lang="de-DE" sz="1000" dirty="0" smtClean="0"/>
              <a:t>Aufbau eines modernen Spielsystems (4er-Kette)</a:t>
            </a:r>
          </a:p>
          <a:p>
            <a:pPr defTabSz="885825" eaLnBrk="1" hangingPunct="1">
              <a:buFont typeface="Wingdings" pitchFamily="2" charset="2"/>
              <a:buChar char="Ø"/>
            </a:pPr>
            <a:r>
              <a:rPr lang="de-DE" sz="1000" dirty="0"/>
              <a:t> </a:t>
            </a:r>
            <a:r>
              <a:rPr lang="de-DE" sz="1000" dirty="0" smtClean="0"/>
              <a:t>Förderung </a:t>
            </a:r>
            <a:r>
              <a:rPr lang="de-DE" sz="1000" dirty="0"/>
              <a:t>einer kreativen </a:t>
            </a:r>
            <a:r>
              <a:rPr lang="de-DE" sz="1000" dirty="0" smtClean="0"/>
              <a:t>Spielweise und </a:t>
            </a:r>
            <a:r>
              <a:rPr lang="de-DE" sz="1000" dirty="0" err="1" smtClean="0"/>
              <a:t>individu</a:t>
            </a:r>
            <a:r>
              <a:rPr lang="de-DE" sz="1000" dirty="0" smtClean="0"/>
              <a:t>-</a:t>
            </a:r>
          </a:p>
          <a:p>
            <a:pPr defTabSz="885825" eaLnBrk="1" hangingPunct="1"/>
            <a:r>
              <a:rPr lang="de-DE" sz="1000" dirty="0"/>
              <a:t> </a:t>
            </a:r>
            <a:r>
              <a:rPr lang="de-DE" sz="1000" dirty="0" smtClean="0"/>
              <a:t>   </a:t>
            </a:r>
            <a:r>
              <a:rPr lang="de-DE" sz="1000" dirty="0" err="1" smtClean="0"/>
              <a:t>eller</a:t>
            </a:r>
            <a:r>
              <a:rPr lang="de-DE" sz="1000" dirty="0" smtClean="0"/>
              <a:t> Stärken </a:t>
            </a:r>
            <a:endParaRPr lang="de-DE" sz="1000" dirty="0"/>
          </a:p>
          <a:p>
            <a:pPr defTabSz="885825" eaLnBrk="1" hangingPunct="1">
              <a:buFont typeface="Wingdings" pitchFamily="2" charset="2"/>
              <a:buChar char="Ø"/>
            </a:pPr>
            <a:r>
              <a:rPr lang="de-DE" sz="1000" dirty="0"/>
              <a:t> </a:t>
            </a:r>
            <a:r>
              <a:rPr lang="de-DE" sz="1000" dirty="0" smtClean="0"/>
              <a:t>Schaffung erster Teamstrukturen</a:t>
            </a:r>
          </a:p>
          <a:p>
            <a:pPr defTabSz="885825" eaLnBrk="1" hangingPunct="1">
              <a:buFont typeface="Wingdings" pitchFamily="2" charset="2"/>
              <a:buChar char="Ø"/>
            </a:pPr>
            <a:r>
              <a:rPr lang="de-DE" sz="1000" dirty="0"/>
              <a:t> </a:t>
            </a:r>
            <a:r>
              <a:rPr lang="de-DE" sz="1000" dirty="0" smtClean="0"/>
              <a:t>Stärkung </a:t>
            </a:r>
            <a:r>
              <a:rPr lang="de-DE" sz="1000" dirty="0"/>
              <a:t>des Teamgedankens, der Eigeninitiative </a:t>
            </a:r>
          </a:p>
          <a:p>
            <a:pPr defTabSz="885825" eaLnBrk="1" hangingPunct="1">
              <a:buFont typeface="Wingdings" pitchFamily="2" charset="2"/>
              <a:buNone/>
            </a:pPr>
            <a:r>
              <a:rPr lang="de-DE" sz="1000" dirty="0"/>
              <a:t>    und des Leistungswillens durch offene </a:t>
            </a:r>
            <a:r>
              <a:rPr lang="de-DE" sz="1000" dirty="0" err="1"/>
              <a:t>Kommunika</a:t>
            </a:r>
            <a:r>
              <a:rPr lang="de-DE" sz="1000" dirty="0"/>
              <a:t>-</a:t>
            </a:r>
          </a:p>
          <a:p>
            <a:pPr defTabSz="885825" eaLnBrk="1" hangingPunct="1">
              <a:buFont typeface="Wingdings" pitchFamily="2" charset="2"/>
              <a:buNone/>
            </a:pPr>
            <a:r>
              <a:rPr lang="de-DE" sz="1000" dirty="0"/>
              <a:t>    </a:t>
            </a:r>
            <a:r>
              <a:rPr lang="de-DE" sz="1000" dirty="0" err="1"/>
              <a:t>tion</a:t>
            </a:r>
            <a:r>
              <a:rPr lang="de-DE" sz="1000" dirty="0"/>
              <a:t> und Übertragung von Verantwortung</a:t>
            </a:r>
          </a:p>
        </p:txBody>
      </p:sp>
      <p:graphicFrame>
        <p:nvGraphicFramePr>
          <p:cNvPr id="17420" name="Object 10"/>
          <p:cNvGraphicFramePr>
            <a:graphicFrameLocks noGrp="1"/>
          </p:cNvGraphicFramePr>
          <p:nvPr>
            <p:ph idx="1"/>
            <p:extLst>
              <p:ext uri="{D42A27DB-BD31-4B8C-83A1-F6EECF244321}">
                <p14:modId xmlns:p14="http://schemas.microsoft.com/office/powerpoint/2010/main" val="2396434307"/>
              </p:ext>
            </p:extLst>
          </p:nvPr>
        </p:nvGraphicFramePr>
        <p:xfrm>
          <a:off x="85725" y="5307013"/>
          <a:ext cx="9513888" cy="1627187"/>
        </p:xfrm>
        <a:graphic>
          <a:graphicData uri="http://schemas.openxmlformats.org/presentationml/2006/ole">
            <mc:AlternateContent xmlns:mc="http://schemas.openxmlformats.org/markup-compatibility/2006">
              <mc:Choice xmlns:v="urn:schemas-microsoft-com:vml" Requires="v">
                <p:oleObj spid="_x0000_s17547" name="Arbeitsblatt" r:id="rId3" imgW="9801075" imgH="1676445" progId="Excel.Sheet.8">
                  <p:embed/>
                </p:oleObj>
              </mc:Choice>
              <mc:Fallback>
                <p:oleObj name="Arbeitsblatt" r:id="rId3" imgW="9801075" imgH="1676445" progId="Excel.Sheet.8">
                  <p:embed/>
                  <p:pic>
                    <p:nvPicPr>
                      <p:cNvPr id="0" name="Object 10"/>
                      <p:cNvPicPr>
                        <a:picLocks noChangeArrowheads="1"/>
                      </p:cNvPicPr>
                      <p:nvPr/>
                    </p:nvPicPr>
                    <p:blipFill>
                      <a:blip r:embed="rId4"/>
                      <a:srcRect/>
                      <a:stretch>
                        <a:fillRect/>
                      </a:stretch>
                    </p:blipFill>
                    <p:spPr bwMode="auto">
                      <a:xfrm>
                        <a:off x="85725" y="5307013"/>
                        <a:ext cx="9513888" cy="16271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7"/>
                                        </p:tgtEl>
                                        <p:attrNameLst>
                                          <p:attrName>style.visibility</p:attrName>
                                        </p:attrNameLst>
                                      </p:cBhvr>
                                      <p:to>
                                        <p:strVal val="visible"/>
                                      </p:to>
                                    </p:set>
                                    <p:anim calcmode="lin" valueType="num">
                                      <p:cBhvr additive="base">
                                        <p:cTn id="7" dur="1000" fill="hold"/>
                                        <p:tgtEl>
                                          <p:spTgt spid="17417"/>
                                        </p:tgtEl>
                                        <p:attrNameLst>
                                          <p:attrName>ppt_x</p:attrName>
                                        </p:attrNameLst>
                                      </p:cBhvr>
                                      <p:tavLst>
                                        <p:tav tm="0">
                                          <p:val>
                                            <p:strVal val="#ppt_x"/>
                                          </p:val>
                                        </p:tav>
                                        <p:tav tm="100000">
                                          <p:val>
                                            <p:strVal val="#ppt_x"/>
                                          </p:val>
                                        </p:tav>
                                      </p:tavLst>
                                    </p:anim>
                                    <p:anim calcmode="lin" valueType="num">
                                      <p:cBhvr additive="base">
                                        <p:cTn id="8" dur="1000" fill="hold"/>
                                        <p:tgtEl>
                                          <p:spTgt spid="174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418"/>
                                        </p:tgtEl>
                                        <p:attrNameLst>
                                          <p:attrName>style.visibility</p:attrName>
                                        </p:attrNameLst>
                                      </p:cBhvr>
                                      <p:to>
                                        <p:strVal val="visible"/>
                                      </p:to>
                                    </p:set>
                                    <p:anim calcmode="lin" valueType="num">
                                      <p:cBhvr additive="base">
                                        <p:cTn id="13" dur="1000" fill="hold"/>
                                        <p:tgtEl>
                                          <p:spTgt spid="17418"/>
                                        </p:tgtEl>
                                        <p:attrNameLst>
                                          <p:attrName>ppt_x</p:attrName>
                                        </p:attrNameLst>
                                      </p:cBhvr>
                                      <p:tavLst>
                                        <p:tav tm="0">
                                          <p:val>
                                            <p:strVal val="#ppt_x"/>
                                          </p:val>
                                        </p:tav>
                                        <p:tav tm="100000">
                                          <p:val>
                                            <p:strVal val="#ppt_x"/>
                                          </p:val>
                                        </p:tav>
                                      </p:tavLst>
                                    </p:anim>
                                    <p:anim calcmode="lin" valueType="num">
                                      <p:cBhvr additive="base">
                                        <p:cTn id="14" dur="1000" fill="hold"/>
                                        <p:tgtEl>
                                          <p:spTgt spid="1741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416"/>
                                        </p:tgtEl>
                                        <p:attrNameLst>
                                          <p:attrName>style.visibility</p:attrName>
                                        </p:attrNameLst>
                                      </p:cBhvr>
                                      <p:to>
                                        <p:strVal val="visible"/>
                                      </p:to>
                                    </p:set>
                                    <p:anim calcmode="lin" valueType="num">
                                      <p:cBhvr additive="base">
                                        <p:cTn id="19" dur="1000" fill="hold"/>
                                        <p:tgtEl>
                                          <p:spTgt spid="17416"/>
                                        </p:tgtEl>
                                        <p:attrNameLst>
                                          <p:attrName>ppt_x</p:attrName>
                                        </p:attrNameLst>
                                      </p:cBhvr>
                                      <p:tavLst>
                                        <p:tav tm="0">
                                          <p:val>
                                            <p:strVal val="#ppt_x"/>
                                          </p:val>
                                        </p:tav>
                                        <p:tav tm="100000">
                                          <p:val>
                                            <p:strVal val="#ppt_x"/>
                                          </p:val>
                                        </p:tav>
                                      </p:tavLst>
                                    </p:anim>
                                    <p:anim calcmode="lin" valueType="num">
                                      <p:cBhvr additive="base">
                                        <p:cTn id="20" dur="1000" fill="hold"/>
                                        <p:tgtEl>
                                          <p:spTgt spid="174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419"/>
                                        </p:tgtEl>
                                        <p:attrNameLst>
                                          <p:attrName>style.visibility</p:attrName>
                                        </p:attrNameLst>
                                      </p:cBhvr>
                                      <p:to>
                                        <p:strVal val="visible"/>
                                      </p:to>
                                    </p:set>
                                    <p:anim calcmode="lin" valueType="num">
                                      <p:cBhvr additive="base">
                                        <p:cTn id="25" dur="1000" fill="hold"/>
                                        <p:tgtEl>
                                          <p:spTgt spid="17419"/>
                                        </p:tgtEl>
                                        <p:attrNameLst>
                                          <p:attrName>ppt_x</p:attrName>
                                        </p:attrNameLst>
                                      </p:cBhvr>
                                      <p:tavLst>
                                        <p:tav tm="0">
                                          <p:val>
                                            <p:strVal val="#ppt_x"/>
                                          </p:val>
                                        </p:tav>
                                        <p:tav tm="100000">
                                          <p:val>
                                            <p:strVal val="#ppt_x"/>
                                          </p:val>
                                        </p:tav>
                                      </p:tavLst>
                                    </p:anim>
                                    <p:anim calcmode="lin" valueType="num">
                                      <p:cBhvr additive="base">
                                        <p:cTn id="26" dur="1000" fill="hold"/>
                                        <p:tgtEl>
                                          <p:spTgt spid="1741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7420"/>
                                        </p:tgtEl>
                                        <p:attrNameLst>
                                          <p:attrName>style.visibility</p:attrName>
                                        </p:attrNameLst>
                                      </p:cBhvr>
                                      <p:to>
                                        <p:strVal val="visible"/>
                                      </p:to>
                                    </p:set>
                                    <p:anim calcmode="lin" valueType="num">
                                      <p:cBhvr additive="base">
                                        <p:cTn id="31" dur="1000" fill="hold"/>
                                        <p:tgtEl>
                                          <p:spTgt spid="17420"/>
                                        </p:tgtEl>
                                        <p:attrNameLst>
                                          <p:attrName>ppt_x</p:attrName>
                                        </p:attrNameLst>
                                      </p:cBhvr>
                                      <p:tavLst>
                                        <p:tav tm="0">
                                          <p:val>
                                            <p:strVal val="#ppt_x"/>
                                          </p:val>
                                        </p:tav>
                                        <p:tav tm="100000">
                                          <p:val>
                                            <p:strVal val="#ppt_x"/>
                                          </p:val>
                                        </p:tav>
                                      </p:tavLst>
                                    </p:anim>
                                    <p:anim calcmode="lin" valueType="num">
                                      <p:cBhvr additive="base">
                                        <p:cTn id="32" dur="1000" fill="hold"/>
                                        <p:tgtEl>
                                          <p:spTgt spid="174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6" grpId="0" animBg="1"/>
      <p:bldP spid="17417" grpId="0" animBg="1"/>
      <p:bldP spid="17418" grpId="0" animBg="1"/>
      <p:bldP spid="1741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umsplatzhalter 3"/>
          <p:cNvSpPr>
            <a:spLocks noGrp="1"/>
          </p:cNvSpPr>
          <p:nvPr>
            <p:ph type="dt" sz="quarter" idx="10"/>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77721DF0-4EBD-4164-BAB5-DE053D5AED91}" type="datetime1">
              <a:rPr lang="de-DE" sz="800"/>
              <a:pPr/>
              <a:t>14.04.2014</a:t>
            </a:fld>
            <a:endParaRPr lang="de-DE" sz="800"/>
          </a:p>
        </p:txBody>
      </p:sp>
      <p:sp>
        <p:nvSpPr>
          <p:cNvPr id="18435" name="Fußzeilenplatzhalter 4"/>
          <p:cNvSpPr>
            <a:spLocks noGrp="1"/>
          </p:cNvSpPr>
          <p:nvPr>
            <p:ph type="ftr" sz="quarter" idx="11"/>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r>
              <a:rPr lang="de-DE" sz="800"/>
              <a:t>Meyer/Ortmann/Schnabel/Seim/Ziehr</a:t>
            </a:r>
          </a:p>
        </p:txBody>
      </p:sp>
      <p:sp>
        <p:nvSpPr>
          <p:cNvPr id="18436" name="Foliennummernplatzhalter 5"/>
          <p:cNvSpPr>
            <a:spLocks noGrp="1"/>
          </p:cNvSpPr>
          <p:nvPr>
            <p:ph type="sldNum" sz="quarter" idx="12"/>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3D288F85-C2C1-4CC6-A66A-95A8CDC53530}" type="slidenum">
              <a:rPr lang="de-DE" sz="800"/>
              <a:pPr/>
              <a:t>17</a:t>
            </a:fld>
            <a:endParaRPr lang="de-DE" sz="800"/>
          </a:p>
        </p:txBody>
      </p:sp>
      <p:sp>
        <p:nvSpPr>
          <p:cNvPr id="18437" name="Rectangle 2"/>
          <p:cNvSpPr>
            <a:spLocks noGrp="1" noChangeArrowheads="1"/>
          </p:cNvSpPr>
          <p:nvPr>
            <p:ph type="title"/>
          </p:nvPr>
        </p:nvSpPr>
        <p:spPr>
          <a:xfrm>
            <a:off x="0" y="107950"/>
            <a:ext cx="9648825" cy="1150938"/>
          </a:xfrm>
          <a:solidFill>
            <a:schemeClr val="tx1"/>
          </a:solidFill>
        </p:spPr>
        <p:txBody>
          <a:bodyPr tIns="0"/>
          <a:lstStyle/>
          <a:p>
            <a:pPr eaLnBrk="1" hangingPunct="1"/>
            <a:r>
              <a:rPr lang="de-DE" sz="3200" b="1" dirty="0" smtClean="0">
                <a:solidFill>
                  <a:srgbClr val="FFFF00"/>
                </a:solidFill>
              </a:rPr>
              <a:t>Ausbildungsbereich U17/B – Junioren</a:t>
            </a:r>
            <a:r>
              <a:rPr lang="de-DE" sz="1400" dirty="0" smtClean="0">
                <a:solidFill>
                  <a:srgbClr val="FFFF00"/>
                </a:solidFill>
              </a:rPr>
              <a:t/>
            </a:r>
            <a:br>
              <a:rPr lang="de-DE" sz="1400" dirty="0" smtClean="0">
                <a:solidFill>
                  <a:srgbClr val="FFFF00"/>
                </a:solidFill>
              </a:rPr>
            </a:br>
            <a:r>
              <a:rPr lang="de-DE" sz="1900" b="1" dirty="0" smtClean="0">
                <a:solidFill>
                  <a:srgbClr val="FFFF00"/>
                </a:solidFill>
              </a:rPr>
              <a:t>Wir sind mit Leidenschaft und der nötigen Ernsthaftigkeit am Ball.</a:t>
            </a:r>
            <a:br>
              <a:rPr lang="de-DE" sz="1900" b="1" dirty="0" smtClean="0">
                <a:solidFill>
                  <a:srgbClr val="FFFF00"/>
                </a:solidFill>
              </a:rPr>
            </a:br>
            <a:r>
              <a:rPr lang="de-DE" sz="1900" b="1" dirty="0" smtClean="0">
                <a:solidFill>
                  <a:srgbClr val="FFFF00"/>
                </a:solidFill>
              </a:rPr>
              <a:t>Wir spielen offensiv, erfolgsorientiert und nutzen gezielt unser taktisches Wissen.</a:t>
            </a:r>
          </a:p>
        </p:txBody>
      </p:sp>
      <p:sp>
        <p:nvSpPr>
          <p:cNvPr id="18438" name="Text Box 3"/>
          <p:cNvSpPr txBox="1">
            <a:spLocks noChangeArrowheads="1"/>
          </p:cNvSpPr>
          <p:nvPr/>
        </p:nvSpPr>
        <p:spPr bwMode="auto">
          <a:xfrm>
            <a:off x="-366713" y="236538"/>
            <a:ext cx="184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endParaRPr lang="de-DE" sz="1200"/>
          </a:p>
        </p:txBody>
      </p:sp>
      <p:sp>
        <p:nvSpPr>
          <p:cNvPr id="18439" name="Text Box 4"/>
          <p:cNvSpPr txBox="1">
            <a:spLocks noChangeArrowheads="1"/>
          </p:cNvSpPr>
          <p:nvPr/>
        </p:nvSpPr>
        <p:spPr bwMode="auto">
          <a:xfrm>
            <a:off x="3940175" y="4483100"/>
            <a:ext cx="2397125"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endParaRPr lang="de-DE" sz="1200"/>
          </a:p>
        </p:txBody>
      </p:sp>
      <p:sp>
        <p:nvSpPr>
          <p:cNvPr id="18440" name="Text Box 5"/>
          <p:cNvSpPr txBox="1">
            <a:spLocks noChangeArrowheads="1"/>
          </p:cNvSpPr>
          <p:nvPr/>
        </p:nvSpPr>
        <p:spPr bwMode="auto">
          <a:xfrm>
            <a:off x="3238500" y="1295400"/>
            <a:ext cx="3167063" cy="3606560"/>
          </a:xfrm>
          <a:prstGeom prst="rect">
            <a:avLst/>
          </a:prstGeom>
          <a:solidFill>
            <a:schemeClr val="accent1">
              <a:alpha val="59999"/>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tIns="18000" rIns="54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Trainingsschwerpunkte:</a:t>
            </a:r>
          </a:p>
          <a:p>
            <a:pPr defTabSz="885825" eaLnBrk="1" hangingPunct="1">
              <a:buFont typeface="Wingdings" pitchFamily="2" charset="2"/>
              <a:buChar char="Ø"/>
            </a:pPr>
            <a:r>
              <a:rPr lang="de-DE" sz="1000" dirty="0"/>
              <a:t> Mehr Übungs- als Spielformen</a:t>
            </a:r>
          </a:p>
          <a:p>
            <a:pPr defTabSz="885825" eaLnBrk="1" hangingPunct="1">
              <a:buFont typeface="Wingdings" pitchFamily="2" charset="2"/>
              <a:buChar char="Ø"/>
            </a:pPr>
            <a:r>
              <a:rPr lang="de-DE" sz="1000" dirty="0"/>
              <a:t> </a:t>
            </a:r>
            <a:r>
              <a:rPr lang="de-DE" altLang="de-DE" sz="1000" dirty="0"/>
              <a:t>Schwerpunkt neben Technik und Koordination auch </a:t>
            </a:r>
          </a:p>
          <a:p>
            <a:pPr defTabSz="885825" eaLnBrk="1" hangingPunct="1">
              <a:buFont typeface="Wingdings" pitchFamily="2" charset="2"/>
              <a:buNone/>
            </a:pPr>
            <a:r>
              <a:rPr lang="de-DE" altLang="de-DE" sz="1000" dirty="0"/>
              <a:t>    taktisches Verhalten</a:t>
            </a:r>
            <a:endParaRPr lang="de-DE" altLang="de-DE" sz="1000" dirty="0">
              <a:solidFill>
                <a:srgbClr val="FF0066"/>
              </a:solidFill>
            </a:endParaRPr>
          </a:p>
          <a:p>
            <a:pPr defTabSz="885825" eaLnBrk="1" hangingPunct="1">
              <a:buFont typeface="Wingdings" pitchFamily="2" charset="2"/>
              <a:buChar char="Ø"/>
            </a:pPr>
            <a:r>
              <a:rPr lang="de-DE" altLang="de-DE" sz="1000" dirty="0"/>
              <a:t> Isoliertes Kraft-/Ausdauer-/Schnelligkeitstraining  </a:t>
            </a:r>
          </a:p>
          <a:p>
            <a:pPr defTabSz="885825" eaLnBrk="1" hangingPunct="1">
              <a:buFont typeface="Wingdings" pitchFamily="2" charset="2"/>
              <a:buNone/>
            </a:pPr>
            <a:r>
              <a:rPr lang="de-DE" altLang="de-DE" sz="1000" dirty="0"/>
              <a:t>    möglich</a:t>
            </a:r>
          </a:p>
          <a:p>
            <a:pPr defTabSz="885825" eaLnBrk="1" hangingPunct="1">
              <a:buFont typeface="Wingdings" pitchFamily="2" charset="2"/>
              <a:buChar char="Ø"/>
            </a:pPr>
            <a:r>
              <a:rPr lang="de-DE" altLang="de-DE" sz="1000" dirty="0"/>
              <a:t> Individuelle, positionsbezogene Ausbildung</a:t>
            </a:r>
          </a:p>
          <a:p>
            <a:pPr defTabSz="885825" eaLnBrk="1" hangingPunct="1"/>
            <a:r>
              <a:rPr lang="de-DE" altLang="de-DE" sz="1000" u="sng" dirty="0"/>
              <a:t>Technik (Theorie und Praxisschulung)</a:t>
            </a:r>
            <a:endParaRPr lang="de-DE" altLang="de-DE" sz="1000" dirty="0"/>
          </a:p>
          <a:p>
            <a:pPr defTabSz="885825" eaLnBrk="1" hangingPunct="1"/>
            <a:r>
              <a:rPr lang="de-DE" altLang="de-DE" sz="1000" dirty="0"/>
              <a:t>     =&gt; Erlernte fußballspezifische Techniken weiter</a:t>
            </a:r>
          </a:p>
          <a:p>
            <a:pPr defTabSz="885825" eaLnBrk="1" hangingPunct="1"/>
            <a:r>
              <a:rPr lang="de-DE" altLang="de-DE" sz="1000" dirty="0"/>
              <a:t>          festigen/vertiefen </a:t>
            </a:r>
            <a:endParaRPr lang="de-DE" altLang="de-DE" sz="1000" dirty="0" smtClean="0"/>
          </a:p>
          <a:p>
            <a:pPr defTabSz="885825" eaLnBrk="1" hangingPunct="1"/>
            <a:r>
              <a:rPr lang="de-DE" altLang="de-DE" sz="1000" dirty="0"/>
              <a:t> </a:t>
            </a:r>
            <a:r>
              <a:rPr lang="de-DE" altLang="de-DE" sz="1000" dirty="0" smtClean="0"/>
              <a:t>    =&gt; </a:t>
            </a:r>
            <a:r>
              <a:rPr lang="de-DE" altLang="de-DE" sz="1000" dirty="0"/>
              <a:t>Bekannte Techniken in komplexen Abläufen</a:t>
            </a:r>
          </a:p>
          <a:p>
            <a:pPr defTabSz="885825" eaLnBrk="1" hangingPunct="1"/>
            <a:r>
              <a:rPr lang="de-DE" altLang="de-DE" sz="1000" dirty="0"/>
              <a:t>          bzw. in Kombination mit Unbekanntem sicher</a:t>
            </a:r>
          </a:p>
          <a:p>
            <a:pPr defTabSz="885825" eaLnBrk="1" hangingPunct="1"/>
            <a:r>
              <a:rPr lang="de-DE" altLang="de-DE" sz="1000" dirty="0"/>
              <a:t>          anwenden</a:t>
            </a:r>
          </a:p>
          <a:p>
            <a:pPr defTabSz="885825" eaLnBrk="1" hangingPunct="1"/>
            <a:r>
              <a:rPr lang="de-DE" altLang="de-DE" sz="1000" dirty="0"/>
              <a:t>     =&gt; Individuelle Förderung (Ausgleich von Defiziten</a:t>
            </a:r>
          </a:p>
          <a:p>
            <a:pPr defTabSz="885825" eaLnBrk="1" hangingPunct="1"/>
            <a:r>
              <a:rPr lang="de-DE" altLang="de-DE" sz="1000" dirty="0"/>
              <a:t>          und Ausbau von Stärken</a:t>
            </a:r>
            <a:r>
              <a:rPr lang="de-DE" altLang="de-DE" sz="1000" dirty="0" smtClean="0"/>
              <a:t>)</a:t>
            </a:r>
          </a:p>
          <a:p>
            <a:pPr defTabSz="885825" eaLnBrk="1" hangingPunct="1"/>
            <a:r>
              <a:rPr lang="de-DE" altLang="de-DE" sz="1000" dirty="0"/>
              <a:t> </a:t>
            </a:r>
            <a:r>
              <a:rPr lang="de-DE" altLang="de-DE" sz="1000" dirty="0" smtClean="0"/>
              <a:t>        (</a:t>
            </a:r>
            <a:r>
              <a:rPr lang="de-DE" sz="1000" dirty="0"/>
              <a:t>Auf beidfüßige Ausbildung achten !)</a:t>
            </a:r>
          </a:p>
          <a:p>
            <a:pPr defTabSz="885825" eaLnBrk="1" hangingPunct="1"/>
            <a:r>
              <a:rPr lang="de-DE" altLang="de-DE" sz="1000" u="sng" dirty="0" smtClean="0"/>
              <a:t> </a:t>
            </a:r>
            <a:r>
              <a:rPr lang="de-DE" altLang="de-DE" sz="1000" u="sng" dirty="0"/>
              <a:t>Taktik  (Theorie und Praxisschulung) </a:t>
            </a:r>
          </a:p>
          <a:p>
            <a:pPr defTabSz="885825" eaLnBrk="1" hangingPunct="1"/>
            <a:r>
              <a:rPr lang="de-DE" altLang="de-DE" sz="1000" dirty="0"/>
              <a:t>     =&gt; Mannschaftstaktik </a:t>
            </a:r>
            <a:r>
              <a:rPr lang="de-DE" altLang="de-DE" sz="1000" dirty="0" smtClean="0"/>
              <a:t>( z.B. 4er-Kette, </a:t>
            </a:r>
            <a:r>
              <a:rPr lang="de-DE" altLang="de-DE" sz="1000" dirty="0" err="1" smtClean="0"/>
              <a:t>Pressing</a:t>
            </a:r>
            <a:r>
              <a:rPr lang="de-DE" altLang="de-DE" sz="1000" dirty="0"/>
              <a:t>, </a:t>
            </a:r>
            <a:endParaRPr lang="de-DE" altLang="de-DE" sz="1000" dirty="0" smtClean="0"/>
          </a:p>
          <a:p>
            <a:pPr defTabSz="885825" eaLnBrk="1" hangingPunct="1"/>
            <a:r>
              <a:rPr lang="de-DE" altLang="de-DE" sz="1000" dirty="0"/>
              <a:t> </a:t>
            </a:r>
            <a:r>
              <a:rPr lang="de-DE" altLang="de-DE" sz="1000" dirty="0" smtClean="0"/>
              <a:t>         Abseitsfalle</a:t>
            </a:r>
            <a:r>
              <a:rPr lang="de-DE" altLang="de-DE" sz="1000" dirty="0"/>
              <a:t>)</a:t>
            </a:r>
          </a:p>
          <a:p>
            <a:pPr defTabSz="885825" eaLnBrk="1" hangingPunct="1"/>
            <a:r>
              <a:rPr lang="de-DE" altLang="de-DE" sz="1000" dirty="0"/>
              <a:t>     =&gt; Weitere Optimierung des individuellen</a:t>
            </a:r>
          </a:p>
          <a:p>
            <a:pPr defTabSz="885825" eaLnBrk="1" hangingPunct="1"/>
            <a:r>
              <a:rPr lang="de-DE" altLang="de-DE" sz="1000" dirty="0"/>
              <a:t>           Verhaltens im Spiel</a:t>
            </a:r>
          </a:p>
          <a:p>
            <a:pPr defTabSz="885825" eaLnBrk="1" hangingPunct="1"/>
            <a:r>
              <a:rPr lang="de-DE" sz="1000" b="1" u="sng" dirty="0"/>
              <a:t>HINWEIS:</a:t>
            </a:r>
            <a:r>
              <a:rPr lang="de-DE" sz="1000" dirty="0"/>
              <a:t> Ggf. Trainingsschwerpunkte mit Senioren-</a:t>
            </a:r>
          </a:p>
          <a:p>
            <a:pPr defTabSz="885825" eaLnBrk="1" hangingPunct="1"/>
            <a:r>
              <a:rPr lang="de-DE" sz="1000" dirty="0"/>
              <a:t>                 </a:t>
            </a:r>
            <a:r>
              <a:rPr lang="de-DE" sz="1000" dirty="0" err="1"/>
              <a:t>trainern</a:t>
            </a:r>
            <a:r>
              <a:rPr lang="de-DE" sz="1000" dirty="0"/>
              <a:t> abstimmen</a:t>
            </a:r>
          </a:p>
        </p:txBody>
      </p:sp>
      <p:sp>
        <p:nvSpPr>
          <p:cNvPr id="18441" name="Text Box 6"/>
          <p:cNvSpPr txBox="1">
            <a:spLocks noChangeArrowheads="1"/>
          </p:cNvSpPr>
          <p:nvPr/>
        </p:nvSpPr>
        <p:spPr bwMode="auto">
          <a:xfrm>
            <a:off x="71438" y="1295400"/>
            <a:ext cx="3130550" cy="1309688"/>
          </a:xfrm>
          <a:prstGeom prst="rect">
            <a:avLst/>
          </a:prstGeom>
          <a:solidFill>
            <a:srgbClr val="FFFF66">
              <a:alpha val="60000"/>
            </a:srgbClr>
          </a:solidFill>
          <a:ln w="9525">
            <a:solidFill>
              <a:schemeClr val="tx1"/>
            </a:solidFill>
            <a:miter lim="800000"/>
            <a:headEnd/>
            <a:tailEnd/>
          </a:ln>
          <a:effectLst/>
          <a:extLst/>
        </p:spPr>
        <p:txBody>
          <a:bodyPr lIns="54000" tIns="18000" rIns="54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A</a:t>
            </a:r>
            <a:r>
              <a:rPr lang="de-DE" sz="1200" b="1" u="sng" dirty="0" smtClean="0"/>
              <a:t>lterstypische </a:t>
            </a:r>
            <a:r>
              <a:rPr lang="de-DE" sz="1200" b="1" u="sng" dirty="0"/>
              <a:t>Merkmale:</a:t>
            </a:r>
          </a:p>
          <a:p>
            <a:pPr defTabSz="885825" eaLnBrk="1" hangingPunct="1">
              <a:buFont typeface="Wingdings" pitchFamily="2" charset="2"/>
              <a:buNone/>
            </a:pPr>
            <a:r>
              <a:rPr lang="de-DE" sz="1100" b="1" u="sng" dirty="0"/>
              <a:t>„Zweites Goldenes Lernalter“</a:t>
            </a:r>
          </a:p>
          <a:p>
            <a:pPr defTabSz="885825" eaLnBrk="1" hangingPunct="1">
              <a:buFont typeface="Wingdings" pitchFamily="2" charset="2"/>
              <a:buChar char="Ø"/>
            </a:pPr>
            <a:r>
              <a:rPr lang="de-DE" sz="1000" dirty="0"/>
              <a:t> Emotionalität geringer, dafür höhere Konzentration</a:t>
            </a:r>
          </a:p>
          <a:p>
            <a:pPr defTabSz="885825" eaLnBrk="1" hangingPunct="1">
              <a:buFont typeface="Wingdings" pitchFamily="2" charset="2"/>
              <a:buChar char="Ø"/>
            </a:pPr>
            <a:r>
              <a:rPr lang="de-DE" altLang="de-DE" sz="1000" dirty="0"/>
              <a:t> Körper nimmt Erwachsenengestalt an</a:t>
            </a:r>
          </a:p>
          <a:p>
            <a:pPr defTabSz="885825" eaLnBrk="1" hangingPunct="1">
              <a:buFont typeface="Wingdings" pitchFamily="2" charset="2"/>
              <a:buChar char="Ø"/>
            </a:pPr>
            <a:r>
              <a:rPr lang="de-DE" altLang="de-DE" sz="1000" dirty="0"/>
              <a:t> Mehr Breiten- als Längenwachstum (Muskulatur) </a:t>
            </a:r>
          </a:p>
          <a:p>
            <a:pPr defTabSz="885825" eaLnBrk="1" hangingPunct="1">
              <a:buFont typeface="Wingdings" pitchFamily="2" charset="2"/>
              <a:buChar char="Ø"/>
            </a:pPr>
            <a:r>
              <a:rPr lang="de-DE" altLang="de-DE" sz="1000" dirty="0"/>
              <a:t> P</a:t>
            </a:r>
            <a:r>
              <a:rPr lang="de-DE" altLang="de-DE" sz="1000" dirty="0" smtClean="0"/>
              <a:t>ubertätstypische </a:t>
            </a:r>
            <a:r>
              <a:rPr lang="de-DE" altLang="de-DE" sz="1000" dirty="0"/>
              <a:t>Probleme mit sich u. der Umwelt </a:t>
            </a:r>
          </a:p>
          <a:p>
            <a:pPr defTabSz="885825" eaLnBrk="1" hangingPunct="1">
              <a:buFont typeface="Wingdings" pitchFamily="2" charset="2"/>
              <a:buChar char="Ø"/>
            </a:pPr>
            <a:r>
              <a:rPr lang="de-DE" altLang="de-DE" sz="1000" dirty="0"/>
              <a:t> Streben nach Selbstständigkeit und </a:t>
            </a:r>
            <a:r>
              <a:rPr lang="de-DE" altLang="de-DE" sz="1000" dirty="0" err="1"/>
              <a:t>Eigenverant</a:t>
            </a:r>
            <a:r>
              <a:rPr lang="de-DE" altLang="de-DE" sz="1000" dirty="0"/>
              <a:t>- </a:t>
            </a:r>
          </a:p>
          <a:p>
            <a:pPr defTabSz="885825" eaLnBrk="1" hangingPunct="1">
              <a:buFont typeface="Wingdings" pitchFamily="2" charset="2"/>
              <a:buNone/>
            </a:pPr>
            <a:r>
              <a:rPr lang="de-DE" altLang="de-DE" sz="1000" dirty="0"/>
              <a:t>    </a:t>
            </a:r>
            <a:r>
              <a:rPr lang="de-DE" altLang="de-DE" sz="1000" dirty="0" err="1"/>
              <a:t>wortung</a:t>
            </a:r>
            <a:endParaRPr lang="de-DE" altLang="de-DE" sz="1000" dirty="0"/>
          </a:p>
        </p:txBody>
      </p:sp>
      <p:sp>
        <p:nvSpPr>
          <p:cNvPr id="18442" name="Text Box 7"/>
          <p:cNvSpPr txBox="1">
            <a:spLocks noChangeArrowheads="1"/>
          </p:cNvSpPr>
          <p:nvPr/>
        </p:nvSpPr>
        <p:spPr bwMode="auto">
          <a:xfrm>
            <a:off x="71438" y="2644775"/>
            <a:ext cx="3130550" cy="2665054"/>
          </a:xfrm>
          <a:prstGeom prst="rect">
            <a:avLst/>
          </a:prstGeom>
          <a:solidFill>
            <a:srgbClr val="99FF66">
              <a:alpha val="60000"/>
            </a:srgbClr>
          </a:solidFill>
          <a:ln w="9525">
            <a:solidFill>
              <a:schemeClr val="tx1"/>
            </a:solidFill>
            <a:miter lim="800000"/>
            <a:headEnd/>
            <a:tailEnd/>
          </a:ln>
          <a:effectLst/>
          <a:extLst/>
        </p:spPr>
        <p:txBody>
          <a:bodyPr lIns="54000" tIns="0" rIns="36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Anforderung an den Trainer:</a:t>
            </a:r>
          </a:p>
          <a:p>
            <a:pPr defTabSz="885825" eaLnBrk="1" hangingPunct="1">
              <a:buFont typeface="Wingdings" pitchFamily="2" charset="2"/>
              <a:buChar char="Ø"/>
            </a:pPr>
            <a:r>
              <a:rPr lang="de-DE" sz="1000" dirty="0" smtClean="0"/>
              <a:t> Fußballsachverstand </a:t>
            </a:r>
            <a:r>
              <a:rPr lang="de-DE" sz="1000" dirty="0"/>
              <a:t>(Taktik) und Eigenkönnen </a:t>
            </a:r>
          </a:p>
          <a:p>
            <a:pPr defTabSz="885825" eaLnBrk="1" hangingPunct="1"/>
            <a:r>
              <a:rPr lang="de-DE" sz="1000" dirty="0"/>
              <a:t>    (Demonstration der Übungen) ist wichtig</a:t>
            </a:r>
          </a:p>
          <a:p>
            <a:pPr defTabSz="885825" eaLnBrk="1" hangingPunct="1">
              <a:buFont typeface="Wingdings" pitchFamily="2" charset="2"/>
              <a:buChar char="Ø"/>
            </a:pPr>
            <a:r>
              <a:rPr lang="de-DE" sz="1000" dirty="0"/>
              <a:t> Breites Anforderungsprofil</a:t>
            </a:r>
            <a:br>
              <a:rPr lang="de-DE" sz="1000" dirty="0"/>
            </a:br>
            <a:r>
              <a:rPr lang="de-DE" sz="1000" dirty="0"/>
              <a:t>    =&gt; unterschiedlichste Typen u. Herausforderungen</a:t>
            </a:r>
            <a:br>
              <a:rPr lang="de-DE" sz="1000" dirty="0"/>
            </a:br>
            <a:r>
              <a:rPr lang="de-DE" sz="1000" dirty="0"/>
              <a:t>    =&gt; Berücksichtigung altersspezifischer </a:t>
            </a:r>
            <a:r>
              <a:rPr lang="de-DE" sz="1000" dirty="0" err="1"/>
              <a:t>Unterschie</a:t>
            </a:r>
            <a:r>
              <a:rPr lang="de-DE" sz="1000" dirty="0"/>
              <a:t>-</a:t>
            </a:r>
          </a:p>
          <a:p>
            <a:pPr defTabSz="885825" eaLnBrk="1" hangingPunct="1"/>
            <a:r>
              <a:rPr lang="de-DE" sz="1000" dirty="0"/>
              <a:t>         de und Interessen</a:t>
            </a:r>
          </a:p>
          <a:p>
            <a:pPr defTabSz="885825" eaLnBrk="1" hangingPunct="1"/>
            <a:r>
              <a:rPr lang="de-DE" sz="1000" dirty="0"/>
              <a:t>    =&gt; Berücksichtigung von sportlichen </a:t>
            </a:r>
            <a:r>
              <a:rPr lang="de-DE" sz="1000" dirty="0" smtClean="0"/>
              <a:t>und </a:t>
            </a:r>
            <a:r>
              <a:rPr lang="de-DE" sz="1000" dirty="0" err="1" smtClean="0"/>
              <a:t>schu</a:t>
            </a:r>
            <a:r>
              <a:rPr lang="de-DE" sz="1000" dirty="0" smtClean="0"/>
              <a:t>-</a:t>
            </a:r>
            <a:endParaRPr lang="de-DE" sz="1000" dirty="0"/>
          </a:p>
          <a:p>
            <a:pPr defTabSz="885825" eaLnBrk="1" hangingPunct="1"/>
            <a:r>
              <a:rPr lang="de-DE" sz="1000" dirty="0"/>
              <a:t>         </a:t>
            </a:r>
            <a:r>
              <a:rPr lang="de-DE" sz="1000" dirty="0" err="1"/>
              <a:t>lischen</a:t>
            </a:r>
            <a:r>
              <a:rPr lang="de-DE" sz="1000" dirty="0"/>
              <a:t>/beruflichen Belangen</a:t>
            </a:r>
          </a:p>
          <a:p>
            <a:pPr defTabSz="885825" eaLnBrk="1" hangingPunct="1">
              <a:buFont typeface="Wingdings" pitchFamily="2" charset="2"/>
              <a:buChar char="Ø"/>
            </a:pPr>
            <a:r>
              <a:rPr lang="de-DE" sz="1000" dirty="0"/>
              <a:t> Teamführung (kooperativ bis autoritär) ist dem </a:t>
            </a:r>
          </a:p>
          <a:p>
            <a:pPr defTabSz="885825" eaLnBrk="1" hangingPunct="1"/>
            <a:r>
              <a:rPr lang="de-DE" sz="1000" dirty="0"/>
              <a:t>    Gruppenverhalten anzupassen</a:t>
            </a:r>
          </a:p>
          <a:p>
            <a:pPr defTabSz="885825" eaLnBrk="1" hangingPunct="1">
              <a:buFont typeface="Wingdings" pitchFamily="2" charset="2"/>
              <a:buChar char="Ø"/>
            </a:pPr>
            <a:r>
              <a:rPr lang="de-DE" sz="1000" dirty="0"/>
              <a:t> </a:t>
            </a:r>
            <a:r>
              <a:rPr lang="de-DE" sz="1000" dirty="0" smtClean="0"/>
              <a:t>Steigende Leistungs- </a:t>
            </a:r>
            <a:r>
              <a:rPr lang="de-DE" sz="1000" dirty="0"/>
              <a:t>und </a:t>
            </a:r>
            <a:r>
              <a:rPr lang="de-DE" sz="1000" dirty="0" smtClean="0"/>
              <a:t>Ergebnisorientierung</a:t>
            </a:r>
            <a:endParaRPr lang="de-DE" sz="1000" dirty="0"/>
          </a:p>
          <a:p>
            <a:pPr defTabSz="885825" eaLnBrk="1" hangingPunct="1">
              <a:buFont typeface="Wingdings" pitchFamily="2" charset="2"/>
              <a:buChar char="Ø"/>
            </a:pPr>
            <a:r>
              <a:rPr lang="de-DE" sz="1000" dirty="0"/>
              <a:t> Einfordern unserer Regel und Werte</a:t>
            </a:r>
          </a:p>
          <a:p>
            <a:pPr defTabSz="885825" eaLnBrk="1" hangingPunct="1">
              <a:buFont typeface="Wingdings" pitchFamily="2" charset="2"/>
              <a:buChar char="Ø"/>
            </a:pPr>
            <a:r>
              <a:rPr lang="de-DE" sz="1000" dirty="0"/>
              <a:t> Immer Vorbild sein</a:t>
            </a:r>
          </a:p>
          <a:p>
            <a:pPr defTabSz="885825" eaLnBrk="1" hangingPunct="1">
              <a:buFont typeface="Wingdings" pitchFamily="2" charset="2"/>
              <a:buChar char="Ø"/>
            </a:pPr>
            <a:r>
              <a:rPr lang="de-DE" sz="1000" dirty="0"/>
              <a:t> Förderung der Persönlichkeit und der sozialen</a:t>
            </a:r>
          </a:p>
          <a:p>
            <a:pPr defTabSz="885825" eaLnBrk="1" hangingPunct="1"/>
            <a:r>
              <a:rPr lang="de-DE" sz="1000" dirty="0"/>
              <a:t>    Kompetenz der Spieler</a:t>
            </a:r>
          </a:p>
          <a:p>
            <a:pPr defTabSz="885825" eaLnBrk="1" hangingPunct="1">
              <a:buFont typeface="Wingdings" pitchFamily="2" charset="2"/>
              <a:buChar char="Ø"/>
            </a:pPr>
            <a:r>
              <a:rPr lang="de-DE" sz="1000" dirty="0"/>
              <a:t> Trainingsgrundsätze beachten</a:t>
            </a:r>
          </a:p>
        </p:txBody>
      </p:sp>
      <p:sp>
        <p:nvSpPr>
          <p:cNvPr id="18443" name="Text Box 8"/>
          <p:cNvSpPr txBox="1">
            <a:spLocks noChangeArrowheads="1"/>
          </p:cNvSpPr>
          <p:nvPr/>
        </p:nvSpPr>
        <p:spPr bwMode="auto">
          <a:xfrm>
            <a:off x="6451600" y="1295400"/>
            <a:ext cx="3130550" cy="2360613"/>
          </a:xfrm>
          <a:prstGeom prst="rect">
            <a:avLst/>
          </a:prstGeom>
          <a:solidFill>
            <a:srgbClr val="FFCCCC">
              <a:alpha val="59999"/>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tIns="18000" rIns="18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smtClean="0"/>
              <a:t>Ausbildungsziele</a:t>
            </a:r>
            <a:r>
              <a:rPr lang="de-DE" sz="1200" b="1" u="sng" dirty="0"/>
              <a:t>:</a:t>
            </a:r>
          </a:p>
          <a:p>
            <a:pPr defTabSz="885825" eaLnBrk="1" hangingPunct="1">
              <a:buFont typeface="Wingdings" pitchFamily="2" charset="2"/>
              <a:buChar char="Ø"/>
            </a:pPr>
            <a:r>
              <a:rPr lang="de-DE" sz="1000" dirty="0"/>
              <a:t> Heranführung an den Seniorenbereich</a:t>
            </a:r>
          </a:p>
          <a:p>
            <a:pPr defTabSz="885825" eaLnBrk="1" hangingPunct="1">
              <a:buFont typeface="Wingdings" pitchFamily="2" charset="2"/>
              <a:buChar char="Ø"/>
            </a:pPr>
            <a:r>
              <a:rPr lang="de-DE" altLang="de-DE" sz="1000" dirty="0"/>
              <a:t> Förderung von Leistungswille und Leidenschaft für </a:t>
            </a:r>
          </a:p>
          <a:p>
            <a:pPr defTabSz="885825" eaLnBrk="1" hangingPunct="1">
              <a:buFont typeface="Wingdings" pitchFamily="2" charset="2"/>
              <a:buNone/>
            </a:pPr>
            <a:r>
              <a:rPr lang="de-DE" altLang="de-DE" sz="1000" dirty="0"/>
              <a:t>    den Fußballsport</a:t>
            </a:r>
          </a:p>
          <a:p>
            <a:pPr defTabSz="885825" eaLnBrk="1" hangingPunct="1">
              <a:buFont typeface="Wingdings" pitchFamily="2" charset="2"/>
              <a:buChar char="Ø"/>
            </a:pPr>
            <a:r>
              <a:rPr lang="de-DE" altLang="de-DE" sz="1000" dirty="0"/>
              <a:t> Exaktes und dynamisches Anwenden der Fußball- </a:t>
            </a:r>
          </a:p>
          <a:p>
            <a:pPr defTabSz="885825" eaLnBrk="1" hangingPunct="1">
              <a:buFont typeface="Wingdings" pitchFamily="2" charset="2"/>
              <a:buNone/>
            </a:pPr>
            <a:r>
              <a:rPr lang="de-DE" altLang="de-DE" sz="1000" dirty="0"/>
              <a:t>    </a:t>
            </a:r>
            <a:r>
              <a:rPr lang="de-DE" altLang="de-DE" sz="1000" dirty="0" err="1"/>
              <a:t>techniken</a:t>
            </a:r>
            <a:r>
              <a:rPr lang="de-DE" altLang="de-DE" sz="1000" dirty="0"/>
              <a:t> unter wechselnden Bedingungen (z.B. </a:t>
            </a:r>
          </a:p>
          <a:p>
            <a:pPr defTabSz="885825" eaLnBrk="1" hangingPunct="1">
              <a:buFont typeface="Wingdings" pitchFamily="2" charset="2"/>
              <a:buNone/>
            </a:pPr>
            <a:r>
              <a:rPr lang="de-DE" altLang="de-DE" sz="1000" dirty="0"/>
              <a:t>    Gegner- oder Zeitdruck, Wettkampfcharakter)</a:t>
            </a:r>
          </a:p>
          <a:p>
            <a:pPr defTabSz="885825" eaLnBrk="1" hangingPunct="1">
              <a:buFont typeface="Wingdings" pitchFamily="2" charset="2"/>
              <a:buChar char="Ø"/>
            </a:pPr>
            <a:r>
              <a:rPr lang="de-DE" altLang="de-DE" sz="1000" dirty="0"/>
              <a:t> Ausbau koordinativer Fähigkeiten</a:t>
            </a:r>
          </a:p>
          <a:p>
            <a:pPr defTabSz="885825" eaLnBrk="1" hangingPunct="1">
              <a:buFont typeface="Wingdings" pitchFamily="2" charset="2"/>
              <a:buChar char="Ø"/>
            </a:pPr>
            <a:r>
              <a:rPr lang="de-DE" altLang="de-DE" sz="1000" dirty="0"/>
              <a:t> Erlernen komplexerer taktischer Inhalte, </a:t>
            </a:r>
            <a:r>
              <a:rPr lang="de-DE" altLang="de-DE" sz="1000" dirty="0" smtClean="0"/>
              <a:t>auch </a:t>
            </a:r>
          </a:p>
          <a:p>
            <a:pPr defTabSz="885825" eaLnBrk="1" hangingPunct="1"/>
            <a:r>
              <a:rPr lang="de-DE" altLang="de-DE" sz="1000" dirty="0"/>
              <a:t> </a:t>
            </a:r>
            <a:r>
              <a:rPr lang="de-DE" altLang="de-DE" sz="1000" dirty="0" smtClean="0"/>
              <a:t>   Mannschaftstaktik</a:t>
            </a:r>
            <a:endParaRPr lang="de-DE" altLang="de-DE" sz="1000" dirty="0"/>
          </a:p>
          <a:p>
            <a:pPr defTabSz="885825" eaLnBrk="1" hangingPunct="1">
              <a:buFont typeface="Wingdings" pitchFamily="2" charset="2"/>
              <a:buChar char="Ø"/>
            </a:pPr>
            <a:r>
              <a:rPr lang="de-DE" altLang="de-DE" sz="1000" dirty="0"/>
              <a:t> Stärkung von Selbstvertrauen, Teamgeist und </a:t>
            </a:r>
            <a:r>
              <a:rPr lang="de-DE" altLang="de-DE" sz="1000" dirty="0" err="1"/>
              <a:t>Krea</a:t>
            </a:r>
            <a:r>
              <a:rPr lang="de-DE" altLang="de-DE" sz="1000" dirty="0"/>
              <a:t>-    </a:t>
            </a:r>
          </a:p>
          <a:p>
            <a:pPr defTabSz="885825" eaLnBrk="1" hangingPunct="1">
              <a:buFont typeface="Wingdings" pitchFamily="2" charset="2"/>
              <a:buNone/>
            </a:pPr>
            <a:r>
              <a:rPr lang="de-DE" altLang="de-DE" sz="1000" dirty="0"/>
              <a:t>    </a:t>
            </a:r>
            <a:r>
              <a:rPr lang="de-DE" altLang="de-DE" sz="1000" dirty="0" err="1"/>
              <a:t>tivität</a:t>
            </a:r>
            <a:endParaRPr lang="de-DE" altLang="de-DE" sz="1000" dirty="0"/>
          </a:p>
          <a:p>
            <a:pPr defTabSz="885825" eaLnBrk="1" hangingPunct="1">
              <a:buFont typeface="Wingdings" pitchFamily="2" charset="2"/>
              <a:buChar char="Ø"/>
            </a:pPr>
            <a:r>
              <a:rPr lang="de-DE" altLang="de-DE" sz="1000" dirty="0"/>
              <a:t> Spieler in Entscheidungsprozesse einbinden und  </a:t>
            </a:r>
          </a:p>
          <a:p>
            <a:pPr defTabSz="885825" eaLnBrk="1" hangingPunct="1">
              <a:buFont typeface="Wingdings" pitchFamily="2" charset="2"/>
              <a:buNone/>
            </a:pPr>
            <a:r>
              <a:rPr lang="de-DE" altLang="de-DE" sz="1000" dirty="0"/>
              <a:t>    Verantwortung übertragen</a:t>
            </a:r>
          </a:p>
          <a:p>
            <a:pPr defTabSz="885825" eaLnBrk="1" hangingPunct="1">
              <a:buFont typeface="Wingdings" pitchFamily="2" charset="2"/>
              <a:buChar char="Ø"/>
            </a:pPr>
            <a:r>
              <a:rPr lang="de-DE" altLang="de-DE" sz="1000" dirty="0"/>
              <a:t> Aufbau von Teamstruktur und Hierarchie</a:t>
            </a:r>
          </a:p>
        </p:txBody>
      </p:sp>
      <p:graphicFrame>
        <p:nvGraphicFramePr>
          <p:cNvPr id="18444" name="Object 12"/>
          <p:cNvGraphicFramePr>
            <a:graphicFrameLocks noGrp="1"/>
          </p:cNvGraphicFramePr>
          <p:nvPr>
            <p:ph idx="1"/>
            <p:extLst>
              <p:ext uri="{D42A27DB-BD31-4B8C-83A1-F6EECF244321}">
                <p14:modId xmlns:p14="http://schemas.microsoft.com/office/powerpoint/2010/main" val="2857324333"/>
              </p:ext>
            </p:extLst>
          </p:nvPr>
        </p:nvGraphicFramePr>
        <p:xfrm>
          <a:off x="85725" y="5307013"/>
          <a:ext cx="9513888" cy="1627187"/>
        </p:xfrm>
        <a:graphic>
          <a:graphicData uri="http://schemas.openxmlformats.org/presentationml/2006/ole">
            <mc:AlternateContent xmlns:mc="http://schemas.openxmlformats.org/markup-compatibility/2006">
              <mc:Choice xmlns:v="urn:schemas-microsoft-com:vml" Requires="v">
                <p:oleObj spid="_x0000_s18568" name="Arbeitsblatt" r:id="rId3" imgW="9801075" imgH="1676445" progId="Excel.Sheet.8">
                  <p:embed/>
                </p:oleObj>
              </mc:Choice>
              <mc:Fallback>
                <p:oleObj name="Arbeitsblatt" r:id="rId3" imgW="9801075" imgH="1676445" progId="Excel.Sheet.8">
                  <p:embed/>
                  <p:pic>
                    <p:nvPicPr>
                      <p:cNvPr id="0" name="Object 12"/>
                      <p:cNvPicPr>
                        <a:picLocks noGrp="1" noChangeArrowheads="1"/>
                      </p:cNvPicPr>
                      <p:nvPr/>
                    </p:nvPicPr>
                    <p:blipFill>
                      <a:blip r:embed="rId4"/>
                      <a:srcRect/>
                      <a:stretch>
                        <a:fillRect/>
                      </a:stretch>
                    </p:blipFill>
                    <p:spPr bwMode="auto">
                      <a:xfrm>
                        <a:off x="85725" y="5307013"/>
                        <a:ext cx="9513888" cy="162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41"/>
                                        </p:tgtEl>
                                        <p:attrNameLst>
                                          <p:attrName>style.visibility</p:attrName>
                                        </p:attrNameLst>
                                      </p:cBhvr>
                                      <p:to>
                                        <p:strVal val="visible"/>
                                      </p:to>
                                    </p:set>
                                    <p:anim calcmode="lin" valueType="num">
                                      <p:cBhvr additive="base">
                                        <p:cTn id="7" dur="1000" fill="hold"/>
                                        <p:tgtEl>
                                          <p:spTgt spid="18441"/>
                                        </p:tgtEl>
                                        <p:attrNameLst>
                                          <p:attrName>ppt_x</p:attrName>
                                        </p:attrNameLst>
                                      </p:cBhvr>
                                      <p:tavLst>
                                        <p:tav tm="0">
                                          <p:val>
                                            <p:strVal val="#ppt_x"/>
                                          </p:val>
                                        </p:tav>
                                        <p:tav tm="100000">
                                          <p:val>
                                            <p:strVal val="#ppt_x"/>
                                          </p:val>
                                        </p:tav>
                                      </p:tavLst>
                                    </p:anim>
                                    <p:anim calcmode="lin" valueType="num">
                                      <p:cBhvr additive="base">
                                        <p:cTn id="8" dur="1000" fill="hold"/>
                                        <p:tgtEl>
                                          <p:spTgt spid="1844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42"/>
                                        </p:tgtEl>
                                        <p:attrNameLst>
                                          <p:attrName>style.visibility</p:attrName>
                                        </p:attrNameLst>
                                      </p:cBhvr>
                                      <p:to>
                                        <p:strVal val="visible"/>
                                      </p:to>
                                    </p:set>
                                    <p:anim calcmode="lin" valueType="num">
                                      <p:cBhvr additive="base">
                                        <p:cTn id="13" dur="1000" fill="hold"/>
                                        <p:tgtEl>
                                          <p:spTgt spid="18442"/>
                                        </p:tgtEl>
                                        <p:attrNameLst>
                                          <p:attrName>ppt_x</p:attrName>
                                        </p:attrNameLst>
                                      </p:cBhvr>
                                      <p:tavLst>
                                        <p:tav tm="0">
                                          <p:val>
                                            <p:strVal val="#ppt_x"/>
                                          </p:val>
                                        </p:tav>
                                        <p:tav tm="100000">
                                          <p:val>
                                            <p:strVal val="#ppt_x"/>
                                          </p:val>
                                        </p:tav>
                                      </p:tavLst>
                                    </p:anim>
                                    <p:anim calcmode="lin" valueType="num">
                                      <p:cBhvr additive="base">
                                        <p:cTn id="14" dur="1000" fill="hold"/>
                                        <p:tgtEl>
                                          <p:spTgt spid="1844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440"/>
                                        </p:tgtEl>
                                        <p:attrNameLst>
                                          <p:attrName>style.visibility</p:attrName>
                                        </p:attrNameLst>
                                      </p:cBhvr>
                                      <p:to>
                                        <p:strVal val="visible"/>
                                      </p:to>
                                    </p:set>
                                    <p:anim calcmode="lin" valueType="num">
                                      <p:cBhvr additive="base">
                                        <p:cTn id="19" dur="1000" fill="hold"/>
                                        <p:tgtEl>
                                          <p:spTgt spid="18440"/>
                                        </p:tgtEl>
                                        <p:attrNameLst>
                                          <p:attrName>ppt_x</p:attrName>
                                        </p:attrNameLst>
                                      </p:cBhvr>
                                      <p:tavLst>
                                        <p:tav tm="0">
                                          <p:val>
                                            <p:strVal val="#ppt_x"/>
                                          </p:val>
                                        </p:tav>
                                        <p:tav tm="100000">
                                          <p:val>
                                            <p:strVal val="#ppt_x"/>
                                          </p:val>
                                        </p:tav>
                                      </p:tavLst>
                                    </p:anim>
                                    <p:anim calcmode="lin" valueType="num">
                                      <p:cBhvr additive="base">
                                        <p:cTn id="20" dur="1000" fill="hold"/>
                                        <p:tgtEl>
                                          <p:spTgt spid="1844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443"/>
                                        </p:tgtEl>
                                        <p:attrNameLst>
                                          <p:attrName>style.visibility</p:attrName>
                                        </p:attrNameLst>
                                      </p:cBhvr>
                                      <p:to>
                                        <p:strVal val="visible"/>
                                      </p:to>
                                    </p:set>
                                    <p:anim calcmode="lin" valueType="num">
                                      <p:cBhvr additive="base">
                                        <p:cTn id="25" dur="1000" fill="hold"/>
                                        <p:tgtEl>
                                          <p:spTgt spid="18443"/>
                                        </p:tgtEl>
                                        <p:attrNameLst>
                                          <p:attrName>ppt_x</p:attrName>
                                        </p:attrNameLst>
                                      </p:cBhvr>
                                      <p:tavLst>
                                        <p:tav tm="0">
                                          <p:val>
                                            <p:strVal val="#ppt_x"/>
                                          </p:val>
                                        </p:tav>
                                        <p:tav tm="100000">
                                          <p:val>
                                            <p:strVal val="#ppt_x"/>
                                          </p:val>
                                        </p:tav>
                                      </p:tavLst>
                                    </p:anim>
                                    <p:anim calcmode="lin" valueType="num">
                                      <p:cBhvr additive="base">
                                        <p:cTn id="26" dur="1000" fill="hold"/>
                                        <p:tgtEl>
                                          <p:spTgt spid="1844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8444"/>
                                        </p:tgtEl>
                                        <p:attrNameLst>
                                          <p:attrName>style.visibility</p:attrName>
                                        </p:attrNameLst>
                                      </p:cBhvr>
                                      <p:to>
                                        <p:strVal val="visible"/>
                                      </p:to>
                                    </p:set>
                                    <p:anim calcmode="lin" valueType="num">
                                      <p:cBhvr additive="base">
                                        <p:cTn id="31" dur="1000" fill="hold"/>
                                        <p:tgtEl>
                                          <p:spTgt spid="18444"/>
                                        </p:tgtEl>
                                        <p:attrNameLst>
                                          <p:attrName>ppt_x</p:attrName>
                                        </p:attrNameLst>
                                      </p:cBhvr>
                                      <p:tavLst>
                                        <p:tav tm="0">
                                          <p:val>
                                            <p:strVal val="#ppt_x"/>
                                          </p:val>
                                        </p:tav>
                                        <p:tav tm="100000">
                                          <p:val>
                                            <p:strVal val="#ppt_x"/>
                                          </p:val>
                                        </p:tav>
                                      </p:tavLst>
                                    </p:anim>
                                    <p:anim calcmode="lin" valueType="num">
                                      <p:cBhvr additive="base">
                                        <p:cTn id="32" dur="1000" fill="hold"/>
                                        <p:tgtEl>
                                          <p:spTgt spid="1844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0" grpId="0" animBg="1"/>
      <p:bldP spid="18441" grpId="0" animBg="1"/>
      <p:bldP spid="18442" grpId="0" animBg="1"/>
      <p:bldP spid="1844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umsplatzhalter 3"/>
          <p:cNvSpPr>
            <a:spLocks noGrp="1"/>
          </p:cNvSpPr>
          <p:nvPr>
            <p:ph type="dt" sz="quarter" idx="10"/>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28E5B8BB-F35F-448F-BBF2-47F4A16168A9}" type="datetime1">
              <a:rPr lang="de-DE" sz="800"/>
              <a:pPr/>
              <a:t>14.04.2014</a:t>
            </a:fld>
            <a:endParaRPr lang="de-DE" sz="800"/>
          </a:p>
        </p:txBody>
      </p:sp>
      <p:sp>
        <p:nvSpPr>
          <p:cNvPr id="19459" name="Fußzeilenplatzhalter 4"/>
          <p:cNvSpPr>
            <a:spLocks noGrp="1"/>
          </p:cNvSpPr>
          <p:nvPr>
            <p:ph type="ftr" sz="quarter" idx="11"/>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r>
              <a:rPr lang="de-DE" sz="800"/>
              <a:t>Meyer/Ortmann/Schnabel/Seim/Ziehr</a:t>
            </a:r>
          </a:p>
        </p:txBody>
      </p:sp>
      <p:sp>
        <p:nvSpPr>
          <p:cNvPr id="19460" name="Foliennummernplatzhalter 5"/>
          <p:cNvSpPr>
            <a:spLocks noGrp="1"/>
          </p:cNvSpPr>
          <p:nvPr>
            <p:ph type="sldNum" sz="quarter" idx="12"/>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79A528FE-1E51-488D-9706-B444D3996223}" type="slidenum">
              <a:rPr lang="de-DE" sz="800"/>
              <a:pPr/>
              <a:t>18</a:t>
            </a:fld>
            <a:endParaRPr lang="de-DE" sz="800"/>
          </a:p>
        </p:txBody>
      </p:sp>
      <p:sp>
        <p:nvSpPr>
          <p:cNvPr id="19461" name="Rectangle 2"/>
          <p:cNvSpPr>
            <a:spLocks noGrp="1" noChangeArrowheads="1"/>
          </p:cNvSpPr>
          <p:nvPr>
            <p:ph type="title"/>
          </p:nvPr>
        </p:nvSpPr>
        <p:spPr>
          <a:xfrm>
            <a:off x="0" y="107950"/>
            <a:ext cx="9648825" cy="1150938"/>
          </a:xfrm>
          <a:solidFill>
            <a:schemeClr val="tx1"/>
          </a:solidFill>
        </p:spPr>
        <p:txBody>
          <a:bodyPr wrap="none" lIns="0" tIns="0" rIns="0"/>
          <a:lstStyle/>
          <a:p>
            <a:pPr eaLnBrk="1" hangingPunct="1"/>
            <a:r>
              <a:rPr lang="de-DE" sz="3200" b="1" dirty="0" smtClean="0">
                <a:solidFill>
                  <a:srgbClr val="FFFF00"/>
                </a:solidFill>
              </a:rPr>
              <a:t>Ausbildungsbereich U19/A – Junioren</a:t>
            </a:r>
            <a:r>
              <a:rPr lang="de-DE" sz="1400" dirty="0" smtClean="0">
                <a:solidFill>
                  <a:srgbClr val="FFFF00"/>
                </a:solidFill>
              </a:rPr>
              <a:t/>
            </a:r>
            <a:br>
              <a:rPr lang="de-DE" sz="1400" dirty="0" smtClean="0">
                <a:solidFill>
                  <a:srgbClr val="FFFF00"/>
                </a:solidFill>
              </a:rPr>
            </a:br>
            <a:r>
              <a:rPr lang="de-DE" sz="1900" dirty="0" smtClean="0">
                <a:solidFill>
                  <a:srgbClr val="FFFF00"/>
                </a:solidFill>
              </a:rPr>
              <a:t> </a:t>
            </a:r>
            <a:r>
              <a:rPr lang="de-DE" sz="1900" b="1" dirty="0" smtClean="0">
                <a:solidFill>
                  <a:srgbClr val="FFFF00"/>
                </a:solidFill>
              </a:rPr>
              <a:t>Wir sind mit Leidenschaft und einer professionellen Ernsthaftigkeit dabei.</a:t>
            </a:r>
            <a:br>
              <a:rPr lang="de-DE" sz="1900" b="1" dirty="0" smtClean="0">
                <a:solidFill>
                  <a:srgbClr val="FFFF00"/>
                </a:solidFill>
              </a:rPr>
            </a:br>
            <a:r>
              <a:rPr lang="de-DE" sz="1900" b="1" dirty="0" smtClean="0">
                <a:solidFill>
                  <a:srgbClr val="FFFF00"/>
                </a:solidFill>
              </a:rPr>
              <a:t>Wir spielen offensiv, setzen moderne Taktik zielgerichtet ein um erfolgreich zu sein.</a:t>
            </a:r>
          </a:p>
        </p:txBody>
      </p:sp>
      <p:sp>
        <p:nvSpPr>
          <p:cNvPr id="19462" name="Text Box 3"/>
          <p:cNvSpPr txBox="1">
            <a:spLocks noChangeArrowheads="1"/>
          </p:cNvSpPr>
          <p:nvPr/>
        </p:nvSpPr>
        <p:spPr bwMode="auto">
          <a:xfrm>
            <a:off x="-366713" y="236538"/>
            <a:ext cx="184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endParaRPr lang="de-DE" sz="1200"/>
          </a:p>
        </p:txBody>
      </p:sp>
      <p:sp>
        <p:nvSpPr>
          <p:cNvPr id="19463" name="Text Box 4"/>
          <p:cNvSpPr txBox="1">
            <a:spLocks noChangeArrowheads="1"/>
          </p:cNvSpPr>
          <p:nvPr/>
        </p:nvSpPr>
        <p:spPr bwMode="auto">
          <a:xfrm>
            <a:off x="3940175" y="4483100"/>
            <a:ext cx="2397125"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endParaRPr lang="de-DE" sz="1200"/>
          </a:p>
        </p:txBody>
      </p:sp>
      <p:sp>
        <p:nvSpPr>
          <p:cNvPr id="19464" name="Text Box 5"/>
          <p:cNvSpPr txBox="1">
            <a:spLocks noChangeArrowheads="1"/>
          </p:cNvSpPr>
          <p:nvPr/>
        </p:nvSpPr>
        <p:spPr bwMode="auto">
          <a:xfrm>
            <a:off x="3238500" y="1295400"/>
            <a:ext cx="3167063" cy="3884613"/>
          </a:xfrm>
          <a:prstGeom prst="rect">
            <a:avLst/>
          </a:prstGeom>
          <a:solidFill>
            <a:schemeClr val="accent1">
              <a:alpha val="59999"/>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tIns="18000" rIns="54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Trainingsschwerpunkte:</a:t>
            </a:r>
          </a:p>
          <a:p>
            <a:pPr defTabSz="885825" eaLnBrk="1" hangingPunct="1">
              <a:buFont typeface="Wingdings" pitchFamily="2" charset="2"/>
              <a:buChar char="Ø"/>
            </a:pPr>
            <a:r>
              <a:rPr lang="de-DE" sz="1000" dirty="0"/>
              <a:t> Inhalte analog Seniorentraining</a:t>
            </a:r>
          </a:p>
          <a:p>
            <a:pPr defTabSz="885825" eaLnBrk="1" hangingPunct="1">
              <a:buFont typeface="Wingdings" pitchFamily="2" charset="2"/>
              <a:buChar char="Ø"/>
            </a:pPr>
            <a:r>
              <a:rPr lang="de-DE" sz="1000" dirty="0"/>
              <a:t> wettkampforientierte Schwerpunkte im Bereich </a:t>
            </a:r>
          </a:p>
          <a:p>
            <a:pPr defTabSz="885825" eaLnBrk="1" hangingPunct="1">
              <a:buFont typeface="Wingdings" pitchFamily="2" charset="2"/>
              <a:buNone/>
            </a:pPr>
            <a:r>
              <a:rPr lang="de-DE" sz="1000" dirty="0"/>
              <a:t>    Technik und Koordination</a:t>
            </a:r>
          </a:p>
          <a:p>
            <a:pPr defTabSz="885825" eaLnBrk="1" hangingPunct="1">
              <a:buFont typeface="Wingdings" pitchFamily="2" charset="2"/>
              <a:buChar char="Ø"/>
            </a:pPr>
            <a:r>
              <a:rPr lang="de-DE" sz="1000" dirty="0"/>
              <a:t> Individuelle, positionsbezogene Ausbildung</a:t>
            </a:r>
          </a:p>
          <a:p>
            <a:pPr defTabSz="885825" eaLnBrk="1" hangingPunct="1">
              <a:buFont typeface="Wingdings" pitchFamily="2" charset="2"/>
              <a:buChar char="Ø"/>
            </a:pPr>
            <a:r>
              <a:rPr lang="de-DE" sz="1000" dirty="0"/>
              <a:t> Kraft-/Ausdauer-/Schnelligkeitstraining</a:t>
            </a:r>
          </a:p>
          <a:p>
            <a:pPr defTabSz="885825" eaLnBrk="1" hangingPunct="1">
              <a:buFont typeface="Wingdings" pitchFamily="2" charset="2"/>
              <a:buChar char="Ø"/>
            </a:pPr>
            <a:r>
              <a:rPr lang="de-DE" sz="1000" dirty="0"/>
              <a:t> Automatismen schulen und Kreativität fördern</a:t>
            </a:r>
          </a:p>
          <a:p>
            <a:pPr defTabSz="885825" eaLnBrk="1" hangingPunct="1">
              <a:buFont typeface="Wingdings" pitchFamily="2" charset="2"/>
              <a:buChar char="Ø"/>
            </a:pPr>
            <a:r>
              <a:rPr lang="de-DE" sz="1000" dirty="0"/>
              <a:t> Regelmäßige Beweglichkeits- und Kräftigungspro-</a:t>
            </a:r>
          </a:p>
          <a:p>
            <a:pPr defTabSz="885825" eaLnBrk="1" hangingPunct="1">
              <a:buFont typeface="Wingdings" pitchFamily="2" charset="2"/>
              <a:buNone/>
            </a:pPr>
            <a:r>
              <a:rPr lang="de-DE" sz="1000" dirty="0"/>
              <a:t>    </a:t>
            </a:r>
            <a:r>
              <a:rPr lang="de-DE" sz="1000" dirty="0" err="1"/>
              <a:t>gramme</a:t>
            </a:r>
            <a:r>
              <a:rPr lang="de-DE" sz="1000" dirty="0"/>
              <a:t> (Verletzungsprävention)</a:t>
            </a:r>
          </a:p>
          <a:p>
            <a:pPr defTabSz="885825" eaLnBrk="1" hangingPunct="1"/>
            <a:r>
              <a:rPr lang="de-DE" sz="1000" u="sng" dirty="0"/>
              <a:t>Technik (Theorie und Praxisschulung)</a:t>
            </a:r>
            <a:endParaRPr lang="de-DE" sz="1000" dirty="0"/>
          </a:p>
          <a:p>
            <a:pPr defTabSz="885825" eaLnBrk="1" hangingPunct="1"/>
            <a:r>
              <a:rPr lang="de-DE" sz="1000" dirty="0"/>
              <a:t>     =&gt; Komplexe Abläufe bzw. wechselnde </a:t>
            </a:r>
            <a:r>
              <a:rPr lang="de-DE" sz="1000" dirty="0" err="1"/>
              <a:t>Kombinati</a:t>
            </a:r>
            <a:r>
              <a:rPr lang="de-DE" sz="1000" dirty="0"/>
              <a:t>-</a:t>
            </a:r>
          </a:p>
          <a:p>
            <a:pPr defTabSz="885825" eaLnBrk="1" hangingPunct="1"/>
            <a:r>
              <a:rPr lang="de-DE" sz="1000" dirty="0"/>
              <a:t>          </a:t>
            </a:r>
            <a:r>
              <a:rPr lang="de-DE" sz="1000" dirty="0" err="1"/>
              <a:t>onen</a:t>
            </a:r>
            <a:r>
              <a:rPr lang="de-DE" sz="1000" dirty="0"/>
              <a:t> verschiedener Techniken schulen</a:t>
            </a:r>
          </a:p>
          <a:p>
            <a:pPr defTabSz="885825" eaLnBrk="1" hangingPunct="1"/>
            <a:r>
              <a:rPr lang="de-DE" sz="1000" dirty="0"/>
              <a:t>     =&gt; Defizite beheben, Stärken fördern</a:t>
            </a:r>
          </a:p>
          <a:p>
            <a:pPr defTabSz="885825" eaLnBrk="1" hangingPunct="1"/>
            <a:r>
              <a:rPr lang="de-DE" sz="1000" dirty="0"/>
              <a:t>     =&gt; Basierend auf dem jeweiligen Leistungsstand</a:t>
            </a:r>
          </a:p>
          <a:p>
            <a:pPr defTabSz="885825" eaLnBrk="1" hangingPunct="1"/>
            <a:r>
              <a:rPr lang="de-DE" sz="1000" dirty="0"/>
              <a:t>          die fußballspezifischen Techniken weiter</a:t>
            </a:r>
          </a:p>
          <a:p>
            <a:pPr defTabSz="885825" eaLnBrk="1" hangingPunct="1"/>
            <a:r>
              <a:rPr lang="de-DE" sz="1000" dirty="0"/>
              <a:t>          festigen/vertiefen</a:t>
            </a:r>
          </a:p>
          <a:p>
            <a:pPr defTabSz="885825" eaLnBrk="1" hangingPunct="1"/>
            <a:r>
              <a:rPr lang="de-DE" sz="1000" dirty="0"/>
              <a:t>          </a:t>
            </a:r>
            <a:r>
              <a:rPr lang="de-DE" sz="1000" dirty="0" smtClean="0"/>
              <a:t>(Auf beidfüßige </a:t>
            </a:r>
            <a:r>
              <a:rPr lang="de-DE" sz="1000" dirty="0"/>
              <a:t>Ausbildung </a:t>
            </a:r>
            <a:r>
              <a:rPr lang="de-DE" sz="1000" dirty="0" smtClean="0"/>
              <a:t>achten !)</a:t>
            </a:r>
            <a:endParaRPr lang="de-DE" sz="1000" dirty="0"/>
          </a:p>
          <a:p>
            <a:pPr defTabSz="885825" eaLnBrk="1" hangingPunct="1"/>
            <a:r>
              <a:rPr lang="de-DE" sz="1000" u="sng" dirty="0"/>
              <a:t>Taktik (Theorie und Praxisschulung) </a:t>
            </a:r>
          </a:p>
          <a:p>
            <a:pPr defTabSz="885825" eaLnBrk="1" hangingPunct="1"/>
            <a:r>
              <a:rPr lang="de-DE" sz="1000" dirty="0"/>
              <a:t>     =&gt; Komplexe taktische Abläufe systematisch und </a:t>
            </a:r>
          </a:p>
          <a:p>
            <a:pPr defTabSz="885825" eaLnBrk="1" hangingPunct="1"/>
            <a:r>
              <a:rPr lang="de-DE" sz="1000" dirty="0"/>
              <a:t>          gezielt schulen </a:t>
            </a:r>
          </a:p>
          <a:p>
            <a:pPr defTabSz="885825" eaLnBrk="1" hangingPunct="1"/>
            <a:r>
              <a:rPr lang="de-DE" sz="1000" dirty="0"/>
              <a:t>          (Einzel-, Gruppen-, Mannschaftstaktik)</a:t>
            </a:r>
          </a:p>
          <a:p>
            <a:pPr defTabSz="885825" eaLnBrk="1" hangingPunct="1"/>
            <a:r>
              <a:rPr lang="de-DE" sz="1000" dirty="0"/>
              <a:t>     =&gt; Weiterer Ausbau des individuellen Verhaltens</a:t>
            </a:r>
          </a:p>
          <a:p>
            <a:pPr defTabSz="885825" eaLnBrk="1" hangingPunct="1"/>
            <a:r>
              <a:rPr lang="de-DE" sz="1000" dirty="0"/>
              <a:t>          im Spiel</a:t>
            </a:r>
          </a:p>
          <a:p>
            <a:pPr defTabSz="885825" eaLnBrk="1" hangingPunct="1"/>
            <a:r>
              <a:rPr lang="de-DE" sz="1000" b="1" u="sng" dirty="0"/>
              <a:t>HINWEIS</a:t>
            </a:r>
            <a:r>
              <a:rPr lang="de-DE" sz="1000" u="sng" dirty="0"/>
              <a:t>:</a:t>
            </a:r>
            <a:r>
              <a:rPr lang="de-DE" sz="1000" dirty="0"/>
              <a:t> Ggf. Trainingsschwerpunkte mit Senioren-</a:t>
            </a:r>
          </a:p>
          <a:p>
            <a:pPr defTabSz="885825" eaLnBrk="1" hangingPunct="1"/>
            <a:r>
              <a:rPr lang="de-DE" sz="1000" dirty="0"/>
              <a:t>                  </a:t>
            </a:r>
            <a:r>
              <a:rPr lang="de-DE" sz="1000" dirty="0" err="1"/>
              <a:t>trainern</a:t>
            </a:r>
            <a:r>
              <a:rPr lang="de-DE" sz="1000" dirty="0"/>
              <a:t> abstimmen</a:t>
            </a:r>
          </a:p>
        </p:txBody>
      </p:sp>
      <p:sp>
        <p:nvSpPr>
          <p:cNvPr id="19465" name="Text Box 6"/>
          <p:cNvSpPr txBox="1">
            <a:spLocks noChangeArrowheads="1"/>
          </p:cNvSpPr>
          <p:nvPr/>
        </p:nvSpPr>
        <p:spPr bwMode="auto">
          <a:xfrm>
            <a:off x="71438" y="1295400"/>
            <a:ext cx="3130550" cy="1293813"/>
          </a:xfrm>
          <a:prstGeom prst="rect">
            <a:avLst/>
          </a:prstGeom>
          <a:solidFill>
            <a:srgbClr val="FFFF5D">
              <a:alpha val="60000"/>
            </a:srgbClr>
          </a:solidFill>
          <a:ln w="9525">
            <a:solidFill>
              <a:schemeClr val="tx1"/>
            </a:solidFill>
            <a:miter lim="800000"/>
            <a:headEnd/>
            <a:tailEnd/>
          </a:ln>
          <a:effectLst/>
          <a:extLst/>
        </p:spPr>
        <p:txBody>
          <a:bodyPr lIns="54000" tIns="18000" rIns="54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A</a:t>
            </a:r>
            <a:r>
              <a:rPr lang="de-DE" sz="1200" b="1" u="sng" dirty="0" smtClean="0"/>
              <a:t>lterstypische </a:t>
            </a:r>
            <a:r>
              <a:rPr lang="de-DE" sz="1200" b="1" u="sng" dirty="0"/>
              <a:t>Merkmale:</a:t>
            </a:r>
            <a:endParaRPr lang="de-DE" sz="1100" b="1" u="sng" dirty="0"/>
          </a:p>
          <a:p>
            <a:pPr defTabSz="885825" eaLnBrk="1" hangingPunct="1">
              <a:buFont typeface="Wingdings" pitchFamily="2" charset="2"/>
              <a:buChar char="Ø"/>
            </a:pPr>
            <a:r>
              <a:rPr lang="de-DE" sz="1000" dirty="0"/>
              <a:t> Junge Erwachsene</a:t>
            </a:r>
          </a:p>
          <a:p>
            <a:pPr defTabSz="885825" eaLnBrk="1" hangingPunct="1">
              <a:buFont typeface="Wingdings" pitchFamily="2" charset="2"/>
              <a:buChar char="Ø"/>
            </a:pPr>
            <a:r>
              <a:rPr lang="de-DE" sz="1000" dirty="0"/>
              <a:t> Verbessertes Leistungs- und </a:t>
            </a:r>
            <a:r>
              <a:rPr lang="de-DE" sz="1000" dirty="0" err="1"/>
              <a:t>Koordinationsvermö</a:t>
            </a:r>
            <a:r>
              <a:rPr lang="de-DE" sz="1000" dirty="0"/>
              <a:t>-</a:t>
            </a:r>
          </a:p>
          <a:p>
            <a:pPr defTabSz="885825" eaLnBrk="1" hangingPunct="1">
              <a:buFont typeface="Wingdings" pitchFamily="2" charset="2"/>
              <a:buNone/>
            </a:pPr>
            <a:r>
              <a:rPr lang="de-DE" sz="1000" dirty="0"/>
              <a:t>    gen durch körperliche Veränderungen</a:t>
            </a:r>
          </a:p>
          <a:p>
            <a:pPr defTabSz="885825" eaLnBrk="1" hangingPunct="1">
              <a:buFont typeface="Wingdings" pitchFamily="2" charset="2"/>
              <a:buChar char="Ø"/>
            </a:pPr>
            <a:r>
              <a:rPr lang="de-DE" sz="1000" dirty="0"/>
              <a:t> Ausgleich der Körperproportionen/Kraftzuwachs</a:t>
            </a:r>
          </a:p>
          <a:p>
            <a:pPr defTabSz="885825" eaLnBrk="1" hangingPunct="1">
              <a:buFont typeface="Wingdings" pitchFamily="2" charset="2"/>
              <a:buChar char="Ø"/>
            </a:pPr>
            <a:r>
              <a:rPr lang="de-DE" sz="1000" dirty="0"/>
              <a:t> Größere Lernbereitschaft und Auffassungsgabe</a:t>
            </a:r>
          </a:p>
          <a:p>
            <a:pPr defTabSz="885825" eaLnBrk="1" hangingPunct="1">
              <a:buFont typeface="Wingdings" pitchFamily="2" charset="2"/>
              <a:buChar char="Ø"/>
            </a:pPr>
            <a:r>
              <a:rPr lang="de-DE" sz="1000" dirty="0"/>
              <a:t> S</a:t>
            </a:r>
            <a:r>
              <a:rPr lang="de-DE" sz="1000" dirty="0" smtClean="0"/>
              <a:t>treben </a:t>
            </a:r>
            <a:r>
              <a:rPr lang="de-DE" sz="1000" dirty="0"/>
              <a:t>nach Selbstständigkeit und Anerkennung </a:t>
            </a:r>
          </a:p>
          <a:p>
            <a:pPr defTabSz="885825" eaLnBrk="1" hangingPunct="1">
              <a:buFont typeface="Wingdings" pitchFamily="2" charset="2"/>
              <a:buNone/>
            </a:pPr>
            <a:r>
              <a:rPr lang="de-DE" sz="1000" dirty="0"/>
              <a:t>    als gleichberechtigter Partner</a:t>
            </a:r>
          </a:p>
        </p:txBody>
      </p:sp>
      <p:sp>
        <p:nvSpPr>
          <p:cNvPr id="19466" name="Text Box 7"/>
          <p:cNvSpPr txBox="1">
            <a:spLocks noChangeArrowheads="1"/>
          </p:cNvSpPr>
          <p:nvPr/>
        </p:nvSpPr>
        <p:spPr bwMode="auto">
          <a:xfrm>
            <a:off x="71438" y="2625725"/>
            <a:ext cx="3130550" cy="2529342"/>
          </a:xfrm>
          <a:prstGeom prst="rect">
            <a:avLst/>
          </a:prstGeom>
          <a:solidFill>
            <a:srgbClr val="99FF66">
              <a:alpha val="60000"/>
            </a:srgbClr>
          </a:solidFill>
          <a:ln w="9525">
            <a:solidFill>
              <a:schemeClr val="tx1"/>
            </a:solidFill>
            <a:miter lim="800000"/>
            <a:headEnd/>
            <a:tailEnd/>
          </a:ln>
          <a:effectLst/>
          <a:extLst/>
        </p:spPr>
        <p:txBody>
          <a:bodyPr lIns="54000" tIns="18000" rIns="36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a:t>Anforderung an den Trainer:</a:t>
            </a:r>
          </a:p>
          <a:p>
            <a:pPr defTabSz="885825" eaLnBrk="1" hangingPunct="1">
              <a:buFont typeface="Wingdings" pitchFamily="2" charset="2"/>
              <a:buChar char="Ø"/>
            </a:pPr>
            <a:r>
              <a:rPr lang="de-DE" sz="1000" dirty="0" smtClean="0"/>
              <a:t> </a:t>
            </a:r>
            <a:r>
              <a:rPr lang="de-DE" sz="1000" dirty="0"/>
              <a:t>Vergleichbar mit Seniorentrainer (im Bedarfsfall  </a:t>
            </a:r>
          </a:p>
          <a:p>
            <a:pPr defTabSz="885825" eaLnBrk="1" hangingPunct="1">
              <a:buFont typeface="Wingdings" pitchFamily="2" charset="2"/>
              <a:buNone/>
            </a:pPr>
            <a:r>
              <a:rPr lang="de-DE" sz="1000" dirty="0"/>
              <a:t>    auch autoritär)</a:t>
            </a:r>
          </a:p>
          <a:p>
            <a:pPr defTabSz="885825" eaLnBrk="1" hangingPunct="1">
              <a:buFont typeface="Wingdings" pitchFamily="2" charset="2"/>
              <a:buChar char="Ø"/>
            </a:pPr>
            <a:r>
              <a:rPr lang="de-DE" sz="1000" dirty="0"/>
              <a:t> Detaillierter Fußballsachverstand und Eigenkönnen   </a:t>
            </a:r>
          </a:p>
          <a:p>
            <a:pPr defTabSz="885825" eaLnBrk="1" hangingPunct="1">
              <a:buFont typeface="Wingdings" pitchFamily="2" charset="2"/>
              <a:buNone/>
            </a:pPr>
            <a:r>
              <a:rPr lang="de-DE" sz="1000" dirty="0"/>
              <a:t>    sind wichtig</a:t>
            </a:r>
          </a:p>
          <a:p>
            <a:pPr defTabSz="885825" eaLnBrk="1" hangingPunct="1">
              <a:buFont typeface="Wingdings" pitchFamily="2" charset="2"/>
              <a:buChar char="Ø"/>
            </a:pPr>
            <a:r>
              <a:rPr lang="de-DE" sz="1000" dirty="0"/>
              <a:t> Absolute Leistungs- und Ergebnisorientierung</a:t>
            </a:r>
          </a:p>
          <a:p>
            <a:pPr defTabSz="885825" eaLnBrk="1" hangingPunct="1">
              <a:buFont typeface="Wingdings" pitchFamily="2" charset="2"/>
              <a:buChar char="Ø"/>
            </a:pPr>
            <a:r>
              <a:rPr lang="de-DE" sz="1000" dirty="0"/>
              <a:t> Ausstrahlung von Ruhe und Souveränität</a:t>
            </a:r>
          </a:p>
          <a:p>
            <a:pPr defTabSz="885825" eaLnBrk="1" hangingPunct="1">
              <a:buFont typeface="Wingdings" pitchFamily="2" charset="2"/>
              <a:buChar char="Ø"/>
            </a:pPr>
            <a:r>
              <a:rPr lang="de-DE" sz="1000" dirty="0"/>
              <a:t> Außersportliche Einflussfaktoren beachten</a:t>
            </a:r>
          </a:p>
          <a:p>
            <a:pPr defTabSz="885825" eaLnBrk="1" hangingPunct="1">
              <a:buFont typeface="Wingdings" pitchFamily="2" charset="2"/>
              <a:buChar char="Ø"/>
            </a:pPr>
            <a:r>
              <a:rPr lang="de-DE" sz="1000" dirty="0"/>
              <a:t> Einfordern unserer Werte und Regeln</a:t>
            </a:r>
          </a:p>
          <a:p>
            <a:pPr defTabSz="885825" eaLnBrk="1" hangingPunct="1">
              <a:buFont typeface="Wingdings" pitchFamily="2" charset="2"/>
              <a:buChar char="Ø"/>
            </a:pPr>
            <a:r>
              <a:rPr lang="de-DE" sz="1000" dirty="0"/>
              <a:t> Immer Vorbild sein</a:t>
            </a:r>
          </a:p>
          <a:p>
            <a:pPr defTabSz="885825" eaLnBrk="1" hangingPunct="1">
              <a:buFont typeface="Wingdings" pitchFamily="2" charset="2"/>
              <a:buChar char="Ø"/>
            </a:pPr>
            <a:r>
              <a:rPr lang="de-DE" sz="1000" dirty="0"/>
              <a:t> Förderung der Persönlichkeit und der sozialen </a:t>
            </a:r>
          </a:p>
          <a:p>
            <a:pPr defTabSz="885825" eaLnBrk="1" hangingPunct="1">
              <a:buFont typeface="Wingdings" pitchFamily="2" charset="2"/>
              <a:buNone/>
            </a:pPr>
            <a:r>
              <a:rPr lang="de-DE" sz="1000" dirty="0"/>
              <a:t>    Kompetenz der Spieler</a:t>
            </a:r>
          </a:p>
          <a:p>
            <a:pPr defTabSz="885825" eaLnBrk="1" hangingPunct="1">
              <a:buFont typeface="Wingdings" pitchFamily="2" charset="2"/>
              <a:buChar char="Ø"/>
            </a:pPr>
            <a:r>
              <a:rPr lang="de-DE" sz="1000" dirty="0"/>
              <a:t> Eigeninitiative und –</a:t>
            </a:r>
            <a:r>
              <a:rPr lang="de-DE" sz="1000" dirty="0" err="1"/>
              <a:t>verantwortung</a:t>
            </a:r>
            <a:r>
              <a:rPr lang="de-DE" sz="1000" dirty="0"/>
              <a:t> der Spieler für   </a:t>
            </a:r>
          </a:p>
          <a:p>
            <a:pPr defTabSz="885825" eaLnBrk="1" hangingPunct="1">
              <a:buFont typeface="Wingdings" pitchFamily="2" charset="2"/>
              <a:buNone/>
            </a:pPr>
            <a:r>
              <a:rPr lang="de-DE" sz="1000" dirty="0"/>
              <a:t>    die eigene Leistung </a:t>
            </a:r>
            <a:r>
              <a:rPr lang="de-DE" sz="1000" dirty="0" smtClean="0"/>
              <a:t>vermitteln, fördern und nach- </a:t>
            </a:r>
          </a:p>
          <a:p>
            <a:pPr defTabSz="885825" eaLnBrk="1" hangingPunct="1">
              <a:buFont typeface="Wingdings" pitchFamily="2" charset="2"/>
              <a:buNone/>
            </a:pPr>
            <a:r>
              <a:rPr lang="de-DE" sz="1000" dirty="0"/>
              <a:t> </a:t>
            </a:r>
            <a:r>
              <a:rPr lang="de-DE" sz="1000" dirty="0" smtClean="0"/>
              <a:t>   halten </a:t>
            </a:r>
            <a:endParaRPr lang="de-DE" sz="1000" dirty="0"/>
          </a:p>
          <a:p>
            <a:pPr defTabSz="885825" eaLnBrk="1" hangingPunct="1">
              <a:buFont typeface="Wingdings" pitchFamily="2" charset="2"/>
              <a:buChar char="Ø"/>
            </a:pPr>
            <a:r>
              <a:rPr lang="de-DE" sz="1000" dirty="0"/>
              <a:t> Trainingsgrundsätze beachten</a:t>
            </a:r>
          </a:p>
        </p:txBody>
      </p:sp>
      <p:sp>
        <p:nvSpPr>
          <p:cNvPr id="19467" name="Text Box 8"/>
          <p:cNvSpPr txBox="1">
            <a:spLocks noChangeArrowheads="1"/>
          </p:cNvSpPr>
          <p:nvPr/>
        </p:nvSpPr>
        <p:spPr bwMode="auto">
          <a:xfrm>
            <a:off x="6451600" y="1295400"/>
            <a:ext cx="3130550" cy="1903413"/>
          </a:xfrm>
          <a:prstGeom prst="rect">
            <a:avLst/>
          </a:prstGeom>
          <a:solidFill>
            <a:srgbClr val="FFCCCC">
              <a:alpha val="59999"/>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tIns="18000" rIns="18000" bIns="18000">
            <a:spAutoFit/>
          </a:bodyPr>
          <a:lstStyle>
            <a:lvl1pPr>
              <a:defRPr sz="3100">
                <a:solidFill>
                  <a:schemeClr val="tx1"/>
                </a:solidFill>
                <a:latin typeface="Arial" charset="0"/>
              </a:defRPr>
            </a:lvl1pPr>
            <a:lvl2pPr>
              <a:defRPr sz="2700">
                <a:solidFill>
                  <a:schemeClr val="tx1"/>
                </a:solidFill>
                <a:latin typeface="Arial" charset="0"/>
              </a:defRPr>
            </a:lvl2pPr>
            <a:lvl3pPr>
              <a:defRPr sz="2300">
                <a:solidFill>
                  <a:schemeClr val="tx1"/>
                </a:solidFill>
                <a:latin typeface="Arial" charset="0"/>
              </a:defRPr>
            </a:lvl3pPr>
            <a:lvl4pPr>
              <a:defRPr sz="1900">
                <a:solidFill>
                  <a:schemeClr val="tx1"/>
                </a:solidFill>
                <a:latin typeface="Arial" charset="0"/>
              </a:defRPr>
            </a:lvl4pPr>
            <a:lvl5pPr>
              <a:defRPr sz="1900">
                <a:solidFill>
                  <a:schemeClr val="tx1"/>
                </a:solidFill>
                <a:latin typeface="Arial" charset="0"/>
              </a:defRPr>
            </a:lvl5pPr>
            <a:lvl6pPr marL="2449513" indent="-220663" defTabSz="885825" eaLnBrk="0" fontAlgn="base" hangingPunct="0">
              <a:spcBef>
                <a:spcPct val="20000"/>
              </a:spcBef>
              <a:spcAft>
                <a:spcPct val="0"/>
              </a:spcAft>
              <a:buChar char="»"/>
              <a:defRPr sz="1900">
                <a:solidFill>
                  <a:schemeClr val="tx1"/>
                </a:solidFill>
                <a:latin typeface="Arial" charset="0"/>
              </a:defRPr>
            </a:lvl6pPr>
            <a:lvl7pPr marL="2906713" indent="-220663" defTabSz="885825" eaLnBrk="0" fontAlgn="base" hangingPunct="0">
              <a:spcBef>
                <a:spcPct val="20000"/>
              </a:spcBef>
              <a:spcAft>
                <a:spcPct val="0"/>
              </a:spcAft>
              <a:buChar char="»"/>
              <a:defRPr sz="1900">
                <a:solidFill>
                  <a:schemeClr val="tx1"/>
                </a:solidFill>
                <a:latin typeface="Arial" charset="0"/>
              </a:defRPr>
            </a:lvl7pPr>
            <a:lvl8pPr marL="3363913" indent="-220663" defTabSz="885825" eaLnBrk="0" fontAlgn="base" hangingPunct="0">
              <a:spcBef>
                <a:spcPct val="20000"/>
              </a:spcBef>
              <a:spcAft>
                <a:spcPct val="0"/>
              </a:spcAft>
              <a:buChar char="»"/>
              <a:defRPr sz="1900">
                <a:solidFill>
                  <a:schemeClr val="tx1"/>
                </a:solidFill>
                <a:latin typeface="Arial" charset="0"/>
              </a:defRPr>
            </a:lvl8pPr>
            <a:lvl9pPr marL="3821113" indent="-220663" defTabSz="885825" eaLnBrk="0" fontAlgn="base" hangingPunct="0">
              <a:spcBef>
                <a:spcPct val="20000"/>
              </a:spcBef>
              <a:spcAft>
                <a:spcPct val="0"/>
              </a:spcAft>
              <a:buChar char="»"/>
              <a:defRPr sz="1900">
                <a:solidFill>
                  <a:schemeClr val="tx1"/>
                </a:solidFill>
                <a:latin typeface="Arial" charset="0"/>
              </a:defRPr>
            </a:lvl9pPr>
          </a:lstStyle>
          <a:p>
            <a:pPr defTabSz="885825" eaLnBrk="1" hangingPunct="1"/>
            <a:r>
              <a:rPr lang="de-DE" sz="1200" b="1" u="sng" dirty="0" smtClean="0"/>
              <a:t>Ausbildungsziele</a:t>
            </a:r>
            <a:r>
              <a:rPr lang="de-DE" sz="1200" b="1" u="sng" dirty="0"/>
              <a:t>:</a:t>
            </a:r>
          </a:p>
          <a:p>
            <a:pPr defTabSz="885825" eaLnBrk="1" hangingPunct="1">
              <a:buFont typeface="Wingdings" pitchFamily="2" charset="2"/>
              <a:buChar char="Ø"/>
            </a:pPr>
            <a:r>
              <a:rPr lang="de-DE" sz="1000" dirty="0"/>
              <a:t> Heranführung an den Seniorenbereich</a:t>
            </a:r>
          </a:p>
          <a:p>
            <a:pPr defTabSz="885825" eaLnBrk="1" hangingPunct="1">
              <a:buFont typeface="Wingdings" pitchFamily="2" charset="2"/>
              <a:buChar char="Ø"/>
            </a:pPr>
            <a:r>
              <a:rPr lang="de-DE" sz="1000" dirty="0"/>
              <a:t> Exaktes und dynamisches Anwenden der Fußball-  </a:t>
            </a:r>
          </a:p>
          <a:p>
            <a:pPr defTabSz="885825" eaLnBrk="1" hangingPunct="1">
              <a:buFont typeface="Wingdings" pitchFamily="2" charset="2"/>
              <a:buNone/>
            </a:pPr>
            <a:r>
              <a:rPr lang="de-DE" sz="1000" dirty="0"/>
              <a:t>    </a:t>
            </a:r>
            <a:r>
              <a:rPr lang="de-DE" sz="1000" dirty="0" err="1"/>
              <a:t>techniken</a:t>
            </a:r>
            <a:r>
              <a:rPr lang="de-DE" sz="1000" dirty="0"/>
              <a:t> unter wechselnden Bedingungen (z.B. </a:t>
            </a:r>
          </a:p>
          <a:p>
            <a:pPr defTabSz="885825" eaLnBrk="1" hangingPunct="1">
              <a:buFont typeface="Wingdings" pitchFamily="2" charset="2"/>
              <a:buNone/>
            </a:pPr>
            <a:r>
              <a:rPr lang="de-DE" sz="1000" dirty="0"/>
              <a:t>    Gegner- oder Zeitdruck, Wettkampfcharakter)</a:t>
            </a:r>
          </a:p>
          <a:p>
            <a:pPr defTabSz="885825" eaLnBrk="1" hangingPunct="1">
              <a:buFont typeface="Wingdings" pitchFamily="2" charset="2"/>
              <a:buChar char="Ø"/>
            </a:pPr>
            <a:r>
              <a:rPr lang="de-DE" sz="1000" dirty="0"/>
              <a:t> Beherrschung komplexer koordinativer Fähigkeiten</a:t>
            </a:r>
          </a:p>
          <a:p>
            <a:pPr defTabSz="885825" eaLnBrk="1" hangingPunct="1">
              <a:buFont typeface="Wingdings" pitchFamily="2" charset="2"/>
              <a:buChar char="Ø"/>
            </a:pPr>
            <a:r>
              <a:rPr lang="de-DE" sz="1000" dirty="0"/>
              <a:t> Erlernen komplexer taktischer Inhalte, insbesondere   </a:t>
            </a:r>
          </a:p>
          <a:p>
            <a:pPr defTabSz="885825" eaLnBrk="1" hangingPunct="1">
              <a:buFont typeface="Wingdings" pitchFamily="2" charset="2"/>
              <a:buNone/>
            </a:pPr>
            <a:r>
              <a:rPr lang="de-DE" sz="1000" dirty="0"/>
              <a:t>    Mannschaftstaktik</a:t>
            </a:r>
          </a:p>
          <a:p>
            <a:pPr defTabSz="885825" eaLnBrk="1" hangingPunct="1">
              <a:buFont typeface="Wingdings" pitchFamily="2" charset="2"/>
              <a:buChar char="Ø"/>
            </a:pPr>
            <a:r>
              <a:rPr lang="de-DE" sz="1000" dirty="0"/>
              <a:t> Förderung und Forderung von Spielerpersönlich-</a:t>
            </a:r>
          </a:p>
          <a:p>
            <a:pPr defTabSz="885825" eaLnBrk="1" hangingPunct="1">
              <a:buFont typeface="Wingdings" pitchFamily="2" charset="2"/>
              <a:buNone/>
            </a:pPr>
            <a:r>
              <a:rPr lang="de-DE" sz="1000" dirty="0"/>
              <a:t>    </a:t>
            </a:r>
            <a:r>
              <a:rPr lang="de-DE" sz="1000" dirty="0" err="1"/>
              <a:t>keiten</a:t>
            </a:r>
            <a:r>
              <a:rPr lang="de-DE" sz="1000" dirty="0"/>
              <a:t> und Führungsqualitäten </a:t>
            </a:r>
          </a:p>
          <a:p>
            <a:pPr defTabSz="885825" eaLnBrk="1" hangingPunct="1">
              <a:buFont typeface="Wingdings" pitchFamily="2" charset="2"/>
              <a:buChar char="Ø"/>
            </a:pPr>
            <a:r>
              <a:rPr lang="de-DE" sz="1000" dirty="0"/>
              <a:t> Stärkung von Selbstvertrauen, Teamgeist und </a:t>
            </a:r>
          </a:p>
          <a:p>
            <a:pPr defTabSz="885825" eaLnBrk="1" hangingPunct="1"/>
            <a:r>
              <a:rPr lang="de-DE" sz="1000" dirty="0"/>
              <a:t>    Kreativität</a:t>
            </a:r>
          </a:p>
        </p:txBody>
      </p:sp>
      <p:graphicFrame>
        <p:nvGraphicFramePr>
          <p:cNvPr id="19468" name="Object 13"/>
          <p:cNvGraphicFramePr>
            <a:graphicFrameLocks noGrp="1"/>
          </p:cNvGraphicFramePr>
          <p:nvPr>
            <p:ph idx="1"/>
            <p:extLst>
              <p:ext uri="{D42A27DB-BD31-4B8C-83A1-F6EECF244321}">
                <p14:modId xmlns:p14="http://schemas.microsoft.com/office/powerpoint/2010/main" val="2819267114"/>
              </p:ext>
            </p:extLst>
          </p:nvPr>
        </p:nvGraphicFramePr>
        <p:xfrm>
          <a:off x="85725" y="5307013"/>
          <a:ext cx="9513888" cy="1627187"/>
        </p:xfrm>
        <a:graphic>
          <a:graphicData uri="http://schemas.openxmlformats.org/presentationml/2006/ole">
            <mc:AlternateContent xmlns:mc="http://schemas.openxmlformats.org/markup-compatibility/2006">
              <mc:Choice xmlns:v="urn:schemas-microsoft-com:vml" Requires="v">
                <p:oleObj spid="_x0000_s19589" name="Arbeitsblatt" r:id="rId3" imgW="9801075" imgH="1676445" progId="Excel.Sheet.8">
                  <p:embed/>
                </p:oleObj>
              </mc:Choice>
              <mc:Fallback>
                <p:oleObj name="Arbeitsblatt" r:id="rId3" imgW="9801075" imgH="1676445" progId="Excel.Sheet.8">
                  <p:embed/>
                  <p:pic>
                    <p:nvPicPr>
                      <p:cNvPr id="0" name="Object 13"/>
                      <p:cNvPicPr>
                        <a:picLocks noGrp="1" noChangeArrowheads="1"/>
                      </p:cNvPicPr>
                      <p:nvPr/>
                    </p:nvPicPr>
                    <p:blipFill>
                      <a:blip r:embed="rId4"/>
                      <a:srcRect/>
                      <a:stretch>
                        <a:fillRect/>
                      </a:stretch>
                    </p:blipFill>
                    <p:spPr bwMode="auto">
                      <a:xfrm>
                        <a:off x="85725" y="5307013"/>
                        <a:ext cx="9513888" cy="1627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465"/>
                                        </p:tgtEl>
                                        <p:attrNameLst>
                                          <p:attrName>style.visibility</p:attrName>
                                        </p:attrNameLst>
                                      </p:cBhvr>
                                      <p:to>
                                        <p:strVal val="visible"/>
                                      </p:to>
                                    </p:set>
                                    <p:anim calcmode="lin" valueType="num">
                                      <p:cBhvr additive="base">
                                        <p:cTn id="7" dur="1000" fill="hold"/>
                                        <p:tgtEl>
                                          <p:spTgt spid="19465"/>
                                        </p:tgtEl>
                                        <p:attrNameLst>
                                          <p:attrName>ppt_x</p:attrName>
                                        </p:attrNameLst>
                                      </p:cBhvr>
                                      <p:tavLst>
                                        <p:tav tm="0">
                                          <p:val>
                                            <p:strVal val="#ppt_x"/>
                                          </p:val>
                                        </p:tav>
                                        <p:tav tm="100000">
                                          <p:val>
                                            <p:strVal val="#ppt_x"/>
                                          </p:val>
                                        </p:tav>
                                      </p:tavLst>
                                    </p:anim>
                                    <p:anim calcmode="lin" valueType="num">
                                      <p:cBhvr additive="base">
                                        <p:cTn id="8" dur="1000" fill="hold"/>
                                        <p:tgtEl>
                                          <p:spTgt spid="1946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466"/>
                                        </p:tgtEl>
                                        <p:attrNameLst>
                                          <p:attrName>style.visibility</p:attrName>
                                        </p:attrNameLst>
                                      </p:cBhvr>
                                      <p:to>
                                        <p:strVal val="visible"/>
                                      </p:to>
                                    </p:set>
                                    <p:anim calcmode="lin" valueType="num">
                                      <p:cBhvr additive="base">
                                        <p:cTn id="13" dur="1000" fill="hold"/>
                                        <p:tgtEl>
                                          <p:spTgt spid="19466"/>
                                        </p:tgtEl>
                                        <p:attrNameLst>
                                          <p:attrName>ppt_x</p:attrName>
                                        </p:attrNameLst>
                                      </p:cBhvr>
                                      <p:tavLst>
                                        <p:tav tm="0">
                                          <p:val>
                                            <p:strVal val="#ppt_x"/>
                                          </p:val>
                                        </p:tav>
                                        <p:tav tm="100000">
                                          <p:val>
                                            <p:strVal val="#ppt_x"/>
                                          </p:val>
                                        </p:tav>
                                      </p:tavLst>
                                    </p:anim>
                                    <p:anim calcmode="lin" valueType="num">
                                      <p:cBhvr additive="base">
                                        <p:cTn id="14" dur="1000" fill="hold"/>
                                        <p:tgtEl>
                                          <p:spTgt spid="1946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9464"/>
                                        </p:tgtEl>
                                        <p:attrNameLst>
                                          <p:attrName>style.visibility</p:attrName>
                                        </p:attrNameLst>
                                      </p:cBhvr>
                                      <p:to>
                                        <p:strVal val="visible"/>
                                      </p:to>
                                    </p:set>
                                    <p:anim calcmode="lin" valueType="num">
                                      <p:cBhvr additive="base">
                                        <p:cTn id="19" dur="1000" fill="hold"/>
                                        <p:tgtEl>
                                          <p:spTgt spid="19464"/>
                                        </p:tgtEl>
                                        <p:attrNameLst>
                                          <p:attrName>ppt_x</p:attrName>
                                        </p:attrNameLst>
                                      </p:cBhvr>
                                      <p:tavLst>
                                        <p:tav tm="0">
                                          <p:val>
                                            <p:strVal val="#ppt_x"/>
                                          </p:val>
                                        </p:tav>
                                        <p:tav tm="100000">
                                          <p:val>
                                            <p:strVal val="#ppt_x"/>
                                          </p:val>
                                        </p:tav>
                                      </p:tavLst>
                                    </p:anim>
                                    <p:anim calcmode="lin" valueType="num">
                                      <p:cBhvr additive="base">
                                        <p:cTn id="20" dur="1000" fill="hold"/>
                                        <p:tgtEl>
                                          <p:spTgt spid="1946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9467"/>
                                        </p:tgtEl>
                                        <p:attrNameLst>
                                          <p:attrName>style.visibility</p:attrName>
                                        </p:attrNameLst>
                                      </p:cBhvr>
                                      <p:to>
                                        <p:strVal val="visible"/>
                                      </p:to>
                                    </p:set>
                                    <p:anim calcmode="lin" valueType="num">
                                      <p:cBhvr additive="base">
                                        <p:cTn id="25" dur="1000" fill="hold"/>
                                        <p:tgtEl>
                                          <p:spTgt spid="19467"/>
                                        </p:tgtEl>
                                        <p:attrNameLst>
                                          <p:attrName>ppt_x</p:attrName>
                                        </p:attrNameLst>
                                      </p:cBhvr>
                                      <p:tavLst>
                                        <p:tav tm="0">
                                          <p:val>
                                            <p:strVal val="#ppt_x"/>
                                          </p:val>
                                        </p:tav>
                                        <p:tav tm="100000">
                                          <p:val>
                                            <p:strVal val="#ppt_x"/>
                                          </p:val>
                                        </p:tav>
                                      </p:tavLst>
                                    </p:anim>
                                    <p:anim calcmode="lin" valueType="num">
                                      <p:cBhvr additive="base">
                                        <p:cTn id="26" dur="1000" fill="hold"/>
                                        <p:tgtEl>
                                          <p:spTgt spid="1946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9468"/>
                                        </p:tgtEl>
                                        <p:attrNameLst>
                                          <p:attrName>style.visibility</p:attrName>
                                        </p:attrNameLst>
                                      </p:cBhvr>
                                      <p:to>
                                        <p:strVal val="visible"/>
                                      </p:to>
                                    </p:set>
                                    <p:anim calcmode="lin" valueType="num">
                                      <p:cBhvr additive="base">
                                        <p:cTn id="31" dur="1000" fill="hold"/>
                                        <p:tgtEl>
                                          <p:spTgt spid="19468"/>
                                        </p:tgtEl>
                                        <p:attrNameLst>
                                          <p:attrName>ppt_x</p:attrName>
                                        </p:attrNameLst>
                                      </p:cBhvr>
                                      <p:tavLst>
                                        <p:tav tm="0">
                                          <p:val>
                                            <p:strVal val="#ppt_x"/>
                                          </p:val>
                                        </p:tav>
                                        <p:tav tm="100000">
                                          <p:val>
                                            <p:strVal val="#ppt_x"/>
                                          </p:val>
                                        </p:tav>
                                      </p:tavLst>
                                    </p:anim>
                                    <p:anim calcmode="lin" valueType="num">
                                      <p:cBhvr additive="base">
                                        <p:cTn id="32" dur="1000" fill="hold"/>
                                        <p:tgtEl>
                                          <p:spTgt spid="1946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4" grpId="0" animBg="1"/>
      <p:bldP spid="19465" grpId="0" animBg="1"/>
      <p:bldP spid="19466" grpId="0" animBg="1"/>
      <p:bldP spid="1946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 y="108000"/>
            <a:ext cx="9648825" cy="720000"/>
          </a:xfrm>
          <a:solidFill>
            <a:schemeClr val="tx1"/>
          </a:solidFill>
        </p:spPr>
        <p:txBody>
          <a:bodyPr tIns="7200"/>
          <a:lstStyle/>
          <a:p>
            <a:r>
              <a:rPr lang="de-DE" sz="3200" b="1" dirty="0" smtClean="0">
                <a:solidFill>
                  <a:srgbClr val="FFFF00"/>
                </a:solidFill>
              </a:rPr>
              <a:t>Impressum</a:t>
            </a:r>
            <a:endParaRPr lang="de-DE" sz="3200" b="1" dirty="0">
              <a:solidFill>
                <a:srgbClr val="FFFF00"/>
              </a:solidFill>
            </a:endParaRPr>
          </a:p>
        </p:txBody>
      </p:sp>
      <p:sp>
        <p:nvSpPr>
          <p:cNvPr id="3" name="Inhaltsplatzhalter 2"/>
          <p:cNvSpPr>
            <a:spLocks noGrp="1"/>
          </p:cNvSpPr>
          <p:nvPr>
            <p:ph sz="half" idx="1"/>
          </p:nvPr>
        </p:nvSpPr>
        <p:spPr>
          <a:xfrm>
            <a:off x="481013" y="1584000"/>
            <a:ext cx="4267200" cy="4696848"/>
          </a:xfrm>
          <a:noFill/>
        </p:spPr>
        <p:txBody>
          <a:bodyPr>
            <a:spAutoFit/>
          </a:bodyPr>
          <a:lstStyle/>
          <a:p>
            <a:pPr marL="0" indent="0">
              <a:buNone/>
            </a:pPr>
            <a:r>
              <a:rPr lang="de-DE" sz="1500" b="1" u="sng" dirty="0" smtClean="0"/>
              <a:t>Verantwortlich für Inhalt und Layout:</a:t>
            </a:r>
          </a:p>
          <a:p>
            <a:pPr marL="0" indent="0">
              <a:buNone/>
            </a:pPr>
            <a:endParaRPr lang="de-DE" sz="400" b="1" i="1" dirty="0" smtClean="0"/>
          </a:p>
          <a:p>
            <a:pPr marL="0" indent="0">
              <a:buNone/>
            </a:pPr>
            <a:r>
              <a:rPr lang="de-DE" sz="1500" b="1" dirty="0" smtClean="0"/>
              <a:t>Oliver Meyer</a:t>
            </a:r>
          </a:p>
          <a:p>
            <a:pPr marL="0" indent="0">
              <a:buNone/>
            </a:pPr>
            <a:r>
              <a:rPr lang="de-DE" sz="1200" dirty="0" smtClean="0"/>
              <a:t>Jugendleiter u. ehem. Seniorentrainer SG Gattendorf</a:t>
            </a:r>
          </a:p>
          <a:p>
            <a:pPr marL="0" indent="0">
              <a:buNone/>
            </a:pPr>
            <a:r>
              <a:rPr lang="de-DE" sz="1200" dirty="0" smtClean="0"/>
              <a:t>ehem. </a:t>
            </a:r>
            <a:r>
              <a:rPr lang="de-DE" sz="1200" smtClean="0"/>
              <a:t>Landesligaspieler </a:t>
            </a:r>
            <a:r>
              <a:rPr lang="de-DE" sz="1200"/>
              <a:t> </a:t>
            </a:r>
            <a:r>
              <a:rPr lang="de-DE" sz="1200" smtClean="0"/>
              <a:t>SpVgg</a:t>
            </a:r>
            <a:r>
              <a:rPr lang="de-DE" sz="1200" dirty="0" smtClean="0"/>
              <a:t> </a:t>
            </a:r>
            <a:r>
              <a:rPr lang="de-DE" sz="1200" dirty="0" err="1" smtClean="0"/>
              <a:t>Selbitz</a:t>
            </a:r>
            <a:endParaRPr lang="de-DE" sz="1200" dirty="0" smtClean="0"/>
          </a:p>
          <a:p>
            <a:pPr marL="0" indent="0">
              <a:buNone/>
            </a:pPr>
            <a:endParaRPr lang="de-DE" sz="400" dirty="0"/>
          </a:p>
          <a:p>
            <a:pPr marL="0" indent="0">
              <a:buNone/>
            </a:pPr>
            <a:r>
              <a:rPr lang="de-DE" sz="1500" b="1" dirty="0" smtClean="0"/>
              <a:t>Alexander Ortmann</a:t>
            </a:r>
          </a:p>
          <a:p>
            <a:pPr marL="0" indent="0">
              <a:buNone/>
            </a:pPr>
            <a:r>
              <a:rPr lang="de-DE" sz="1200" dirty="0" smtClean="0"/>
              <a:t>C-Lizenz Breitensport </a:t>
            </a:r>
          </a:p>
          <a:p>
            <a:pPr marL="0" indent="0">
              <a:buNone/>
            </a:pPr>
            <a:r>
              <a:rPr lang="de-DE" sz="1200" dirty="0" smtClean="0"/>
              <a:t>Trainer U11 ZV </a:t>
            </a:r>
            <a:r>
              <a:rPr lang="de-DE" sz="1200" dirty="0" err="1" smtClean="0"/>
              <a:t>Feilitzsch</a:t>
            </a:r>
            <a:r>
              <a:rPr lang="de-DE" sz="1200" dirty="0" smtClean="0"/>
              <a:t> /JFG Bayerisches Vogtland</a:t>
            </a:r>
          </a:p>
          <a:p>
            <a:pPr marL="0" indent="0">
              <a:buNone/>
            </a:pPr>
            <a:endParaRPr lang="de-DE" sz="400" dirty="0"/>
          </a:p>
          <a:p>
            <a:pPr marL="0" indent="0">
              <a:buNone/>
            </a:pPr>
            <a:r>
              <a:rPr lang="de-DE" sz="1500" b="1" dirty="0" smtClean="0"/>
              <a:t>Rudi Schnabel</a:t>
            </a:r>
          </a:p>
          <a:p>
            <a:pPr marL="0" indent="0">
              <a:buNone/>
            </a:pPr>
            <a:r>
              <a:rPr lang="de-DE" sz="1200" dirty="0" smtClean="0"/>
              <a:t>C-Lizenz </a:t>
            </a:r>
            <a:r>
              <a:rPr lang="de-DE" sz="1200" dirty="0" err="1" smtClean="0"/>
              <a:t>Leistungsport</a:t>
            </a:r>
            <a:endParaRPr lang="de-DE" sz="1200" dirty="0" smtClean="0"/>
          </a:p>
          <a:p>
            <a:pPr marL="0" indent="0">
              <a:buNone/>
            </a:pPr>
            <a:endParaRPr lang="de-DE" sz="400" dirty="0" smtClean="0"/>
          </a:p>
          <a:p>
            <a:pPr marL="0" indent="0">
              <a:buNone/>
            </a:pPr>
            <a:r>
              <a:rPr lang="de-DE" sz="1500" b="1" dirty="0" smtClean="0"/>
              <a:t>Hans-Jürgen Seim</a:t>
            </a:r>
          </a:p>
          <a:p>
            <a:pPr marL="0" indent="0">
              <a:buNone/>
            </a:pPr>
            <a:r>
              <a:rPr lang="de-DE" sz="1200" dirty="0" smtClean="0"/>
              <a:t>Vorstand JFG Bayerisches Vogtland</a:t>
            </a:r>
          </a:p>
          <a:p>
            <a:pPr marL="0" indent="0">
              <a:buNone/>
            </a:pPr>
            <a:r>
              <a:rPr lang="de-DE" sz="1200" dirty="0" smtClean="0"/>
              <a:t>Übungsleiter</a:t>
            </a:r>
          </a:p>
          <a:p>
            <a:pPr marL="0" indent="0">
              <a:buNone/>
            </a:pPr>
            <a:r>
              <a:rPr lang="de-DE" sz="1200" dirty="0" smtClean="0"/>
              <a:t>Trainer U9 ZV </a:t>
            </a:r>
            <a:r>
              <a:rPr lang="de-DE" sz="1200" dirty="0" err="1" smtClean="0"/>
              <a:t>Feilitzsch</a:t>
            </a:r>
            <a:r>
              <a:rPr lang="de-DE" sz="1200" dirty="0" smtClean="0"/>
              <a:t>/JFG Bayerisches Vogtland</a:t>
            </a:r>
          </a:p>
          <a:p>
            <a:pPr marL="0" indent="0">
              <a:buNone/>
            </a:pPr>
            <a:endParaRPr lang="de-DE" sz="400" dirty="0"/>
          </a:p>
          <a:p>
            <a:pPr marL="0" indent="0">
              <a:buNone/>
            </a:pPr>
            <a:r>
              <a:rPr lang="de-DE" sz="1500" b="1" dirty="0" smtClean="0"/>
              <a:t>Andreas </a:t>
            </a:r>
            <a:r>
              <a:rPr lang="de-DE" sz="1500" b="1" dirty="0" err="1" smtClean="0"/>
              <a:t>Ziehr</a:t>
            </a:r>
            <a:endParaRPr lang="de-DE" sz="1500" b="1" dirty="0" smtClean="0"/>
          </a:p>
          <a:p>
            <a:pPr marL="0" indent="0">
              <a:buNone/>
            </a:pPr>
            <a:r>
              <a:rPr lang="de-DE" sz="1200" dirty="0" smtClean="0"/>
              <a:t>C-Lizenz Breitensport</a:t>
            </a:r>
          </a:p>
          <a:p>
            <a:pPr marL="0" indent="0">
              <a:buNone/>
            </a:pPr>
            <a:endParaRPr lang="de-DE" sz="1200" dirty="0" smtClean="0"/>
          </a:p>
          <a:p>
            <a:pPr marL="0" indent="0">
              <a:buNone/>
            </a:pPr>
            <a:r>
              <a:rPr lang="de-DE" sz="1200" dirty="0" smtClean="0"/>
              <a:t>Für Fragen zum Ausbildungskonzept stehen wir jederzeit gerne zur Verfügung !!</a:t>
            </a:r>
            <a:endParaRPr lang="de-DE" sz="1200" dirty="0"/>
          </a:p>
        </p:txBody>
      </p:sp>
      <p:sp>
        <p:nvSpPr>
          <p:cNvPr id="4" name="Inhaltsplatzhalter 3"/>
          <p:cNvSpPr>
            <a:spLocks noGrp="1"/>
          </p:cNvSpPr>
          <p:nvPr>
            <p:ph sz="half" idx="2"/>
          </p:nvPr>
        </p:nvSpPr>
        <p:spPr>
          <a:xfrm>
            <a:off x="4900613" y="1584000"/>
            <a:ext cx="4267200" cy="3828918"/>
          </a:xfrm>
        </p:spPr>
        <p:txBody>
          <a:bodyPr>
            <a:spAutoFit/>
          </a:bodyPr>
          <a:lstStyle/>
          <a:p>
            <a:pPr marL="0" indent="0">
              <a:buNone/>
            </a:pPr>
            <a:r>
              <a:rPr lang="de-DE" sz="1500" b="1" u="sng" dirty="0" smtClean="0"/>
              <a:t>Unsere Quellen:</a:t>
            </a:r>
          </a:p>
          <a:p>
            <a:pPr marL="0" indent="0">
              <a:buNone/>
            </a:pPr>
            <a:endParaRPr lang="de-DE" sz="400" dirty="0"/>
          </a:p>
          <a:p>
            <a:pPr marL="342900" indent="-342900">
              <a:buAutoNum type="arabicPeriod"/>
            </a:pPr>
            <a:r>
              <a:rPr lang="de-DE" sz="1200" dirty="0" smtClean="0"/>
              <a:t>Eigene Ideen</a:t>
            </a:r>
          </a:p>
          <a:p>
            <a:pPr marL="342900" indent="-342900">
              <a:buAutoNum type="arabicPeriod"/>
            </a:pPr>
            <a:r>
              <a:rPr lang="de-DE" sz="1200" dirty="0" smtClean="0"/>
              <a:t>Vorgaben und Ausarbeitungen des Deutschen Fußball-Bundes e.V.</a:t>
            </a:r>
          </a:p>
          <a:p>
            <a:pPr marL="342900" indent="-342900">
              <a:buAutoNum type="arabicPeriod"/>
            </a:pPr>
            <a:r>
              <a:rPr lang="de-DE" sz="1200" dirty="0" smtClean="0"/>
              <a:t>Ausbildungsinhalte des Lehrgangs C-Lizenz Breiten- </a:t>
            </a:r>
            <a:r>
              <a:rPr lang="de-DE" sz="1200" dirty="0" err="1" smtClean="0"/>
              <a:t>sport</a:t>
            </a:r>
            <a:r>
              <a:rPr lang="de-DE" sz="1200" dirty="0" smtClean="0"/>
              <a:t> des Bayerischen Fußball-Verbandes</a:t>
            </a:r>
          </a:p>
          <a:p>
            <a:pPr marL="342900" indent="-342900">
              <a:buAutoNum type="arabicPeriod"/>
            </a:pPr>
            <a:r>
              <a:rPr lang="de-DE" sz="1200" dirty="0" smtClean="0"/>
              <a:t>Verschiedene Ausarbeitungen zum Thema Ausbild-</a:t>
            </a:r>
            <a:r>
              <a:rPr lang="de-DE" sz="1200" dirty="0" err="1" smtClean="0"/>
              <a:t>ungskonzept</a:t>
            </a:r>
            <a:r>
              <a:rPr lang="de-DE" sz="1200" dirty="0" smtClean="0"/>
              <a:t>/Jugendarbeit anderer Vereine</a:t>
            </a:r>
          </a:p>
          <a:p>
            <a:pPr marL="0" indent="0">
              <a:buNone/>
            </a:pPr>
            <a:endParaRPr lang="de-DE" sz="1200" dirty="0"/>
          </a:p>
          <a:p>
            <a:pPr marL="0" indent="0">
              <a:buNone/>
            </a:pPr>
            <a:r>
              <a:rPr lang="de-DE" sz="1200" dirty="0" smtClean="0"/>
              <a:t>Im Sinne des Fußballnachwuchses und einer nachhaltigen, guten Ausbildung dürfen wir davon ausgehen, dass  einer Nutzung der genannten Quellen  im Sinne unseres Sportes nichts entgegen steht.</a:t>
            </a:r>
          </a:p>
          <a:p>
            <a:pPr marL="0" indent="0">
              <a:buNone/>
            </a:pPr>
            <a:endParaRPr lang="de-DE" sz="1200" dirty="0"/>
          </a:p>
          <a:p>
            <a:pPr marL="0" indent="0">
              <a:buNone/>
            </a:pPr>
            <a:r>
              <a:rPr lang="de-DE" sz="1200" dirty="0"/>
              <a:t>I</a:t>
            </a:r>
            <a:r>
              <a:rPr lang="de-DE" sz="1200" dirty="0" smtClean="0"/>
              <a:t>m Gegenzug sind wir grundsätzlich auch damit </a:t>
            </a:r>
            <a:r>
              <a:rPr lang="de-DE" sz="1200" dirty="0" err="1" smtClean="0"/>
              <a:t>einverstan</a:t>
            </a:r>
            <a:r>
              <a:rPr lang="de-DE" sz="1200" dirty="0" smtClean="0"/>
              <a:t>-den, wenn andere Verein unser Konzept für ihre </a:t>
            </a:r>
            <a:r>
              <a:rPr lang="de-DE" sz="1200" dirty="0" err="1" smtClean="0"/>
              <a:t>Jugendar-beit</a:t>
            </a:r>
            <a:r>
              <a:rPr lang="de-DE" sz="1200" dirty="0" smtClean="0"/>
              <a:t> nützen. Es würde uns jedoch freuen, wenn wir hierüber kurz informiert werden.</a:t>
            </a:r>
            <a:endParaRPr lang="de-DE" sz="1200" dirty="0"/>
          </a:p>
        </p:txBody>
      </p:sp>
      <p:sp>
        <p:nvSpPr>
          <p:cNvPr id="5" name="Datumsplatzhalter 4"/>
          <p:cNvSpPr>
            <a:spLocks noGrp="1"/>
          </p:cNvSpPr>
          <p:nvPr>
            <p:ph type="dt" sz="half" idx="10"/>
          </p:nvPr>
        </p:nvSpPr>
        <p:spPr/>
        <p:txBody>
          <a:bodyPr/>
          <a:lstStyle/>
          <a:p>
            <a:pPr>
              <a:defRPr/>
            </a:pPr>
            <a:fld id="{3B33CE83-38CA-4846-8C47-9255F3C149E0}" type="datetime1">
              <a:rPr lang="de-DE" smtClean="0"/>
              <a:pPr>
                <a:defRPr/>
              </a:pPr>
              <a:t>14.04.2014</a:t>
            </a:fld>
            <a:endParaRPr lang="de-DE"/>
          </a:p>
        </p:txBody>
      </p:sp>
      <p:sp>
        <p:nvSpPr>
          <p:cNvPr id="6" name="Fußzeilenplatzhalter 5"/>
          <p:cNvSpPr>
            <a:spLocks noGrp="1"/>
          </p:cNvSpPr>
          <p:nvPr>
            <p:ph type="ftr" sz="quarter" idx="11"/>
          </p:nvPr>
        </p:nvSpPr>
        <p:spPr/>
        <p:txBody>
          <a:bodyPr/>
          <a:lstStyle/>
          <a:p>
            <a:pPr>
              <a:defRPr/>
            </a:pPr>
            <a:r>
              <a:rPr lang="de-DE" dirty="0" smtClean="0"/>
              <a:t>Meyer/Ortmann/Schnabel/Seim/</a:t>
            </a:r>
            <a:r>
              <a:rPr lang="de-DE" dirty="0" err="1" smtClean="0"/>
              <a:t>Ziehr</a:t>
            </a:r>
            <a:endParaRPr lang="de-DE" dirty="0"/>
          </a:p>
        </p:txBody>
      </p:sp>
      <p:sp>
        <p:nvSpPr>
          <p:cNvPr id="7" name="Foliennummernplatzhalter 6"/>
          <p:cNvSpPr>
            <a:spLocks noGrp="1"/>
          </p:cNvSpPr>
          <p:nvPr>
            <p:ph type="sldNum" sz="quarter" idx="12"/>
          </p:nvPr>
        </p:nvSpPr>
        <p:spPr/>
        <p:txBody>
          <a:bodyPr/>
          <a:lstStyle/>
          <a:p>
            <a:fld id="{E2B2A838-CD9B-4AF6-B0CF-BE70FC34C017}" type="slidenum">
              <a:rPr lang="de-DE" smtClean="0"/>
              <a:pPr/>
              <a:t>19</a:t>
            </a:fld>
            <a:endParaRPr lang="de-DE"/>
          </a:p>
        </p:txBody>
      </p:sp>
    </p:spTree>
    <p:extLst>
      <p:ext uri="{BB962C8B-B14F-4D97-AF65-F5344CB8AC3E}">
        <p14:creationId xmlns:p14="http://schemas.microsoft.com/office/powerpoint/2010/main" val="38938922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2"/>
          <p:cNvSpPr>
            <a:spLocks noGrp="1" noChangeArrowheads="1"/>
          </p:cNvSpPr>
          <p:nvPr>
            <p:ph type="title"/>
          </p:nvPr>
        </p:nvSpPr>
        <p:spPr>
          <a:xfrm>
            <a:off x="0" y="108000"/>
            <a:ext cx="9648825" cy="691047"/>
          </a:xfrm>
          <a:solidFill>
            <a:schemeClr val="tx1"/>
          </a:solidFill>
        </p:spPr>
        <p:txBody>
          <a:bodyPr wrap="square" tIns="0">
            <a:spAutoFit/>
          </a:bodyPr>
          <a:lstStyle/>
          <a:p>
            <a:pPr eaLnBrk="1" hangingPunct="1"/>
            <a:r>
              <a:rPr lang="de-DE" sz="3200" b="1" dirty="0" smtClean="0">
                <a:solidFill>
                  <a:srgbClr val="FFFF00"/>
                </a:solidFill>
              </a:rPr>
              <a:t>Vorwort</a:t>
            </a:r>
            <a:r>
              <a:rPr lang="de-DE" sz="4200" b="1" dirty="0" smtClean="0">
                <a:solidFill>
                  <a:srgbClr val="FFFF00"/>
                </a:solidFill>
              </a:rPr>
              <a:t> </a:t>
            </a:r>
            <a:endParaRPr lang="de-DE" sz="3200" b="1" dirty="0" smtClean="0">
              <a:solidFill>
                <a:srgbClr val="FFFF00"/>
              </a:solidFill>
            </a:endParaRPr>
          </a:p>
        </p:txBody>
      </p:sp>
      <p:sp>
        <p:nvSpPr>
          <p:cNvPr id="7170" name="Datumsplatzhalter 5"/>
          <p:cNvSpPr>
            <a:spLocks noGrp="1"/>
          </p:cNvSpPr>
          <p:nvPr>
            <p:ph type="dt" sz="half" idx="10"/>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6803F2BB-9941-4A16-B3A2-CF0A44585048}" type="datetime1">
              <a:rPr lang="de-DE" sz="800"/>
              <a:pPr/>
              <a:t>14.04.2014</a:t>
            </a:fld>
            <a:endParaRPr lang="de-DE" sz="800" dirty="0"/>
          </a:p>
        </p:txBody>
      </p:sp>
      <p:sp>
        <p:nvSpPr>
          <p:cNvPr id="7171" name="Fußzeilenplatzhalter 6"/>
          <p:cNvSpPr>
            <a:spLocks noGrp="1"/>
          </p:cNvSpPr>
          <p:nvPr>
            <p:ph type="ftr" sz="quarter" idx="11"/>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r>
              <a:rPr lang="de-DE" sz="800" dirty="0"/>
              <a:t>Meyer/Ortmann/Schnabel/Seim/Ziehr</a:t>
            </a:r>
          </a:p>
        </p:txBody>
      </p:sp>
      <p:sp>
        <p:nvSpPr>
          <p:cNvPr id="7172" name="Foliennummernplatzhalter 7"/>
          <p:cNvSpPr>
            <a:spLocks noGrp="1"/>
          </p:cNvSpPr>
          <p:nvPr>
            <p:ph type="sldNum" sz="quarter" idx="12"/>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E6D785F9-834C-45BA-B2E1-A54B8B012974}" type="slidenum">
              <a:rPr lang="de-DE" sz="800"/>
              <a:pPr/>
              <a:t>2</a:t>
            </a:fld>
            <a:endParaRPr lang="de-DE" sz="800" dirty="0"/>
          </a:p>
        </p:txBody>
      </p:sp>
      <p:sp>
        <p:nvSpPr>
          <p:cNvPr id="7174" name="Rectangle 3"/>
          <p:cNvSpPr>
            <a:spLocks noGrp="1" noChangeArrowheads="1"/>
          </p:cNvSpPr>
          <p:nvPr>
            <p:ph type="body" sz="half" idx="4294967295"/>
          </p:nvPr>
        </p:nvSpPr>
        <p:spPr>
          <a:xfrm>
            <a:off x="288000" y="936000"/>
            <a:ext cx="9288940" cy="3550603"/>
          </a:xfrm>
          <a:noFill/>
          <a:ln>
            <a:noFill/>
            <a:miter lim="800000"/>
            <a:headEnd/>
            <a:tailEnd/>
          </a:ln>
        </p:spPr>
        <p:txBody>
          <a:bodyPr wrap="square" tIns="32400" bIns="0">
            <a:spAutoFit/>
          </a:bodyPr>
          <a:lstStyle/>
          <a:p>
            <a:pPr marL="0" indent="0">
              <a:buNone/>
            </a:pPr>
            <a:r>
              <a:rPr lang="de-DE" sz="1500" b="1" dirty="0" smtClean="0"/>
              <a:t>Der </a:t>
            </a:r>
            <a:r>
              <a:rPr lang="de-DE" sz="1500" b="1" dirty="0"/>
              <a:t>ideale Jugendtrainer ist Vorbild in allen Lebenslagen, er ist immer gut drauf, hat nie schlechte </a:t>
            </a:r>
            <a:r>
              <a:rPr lang="de-DE" sz="1500" b="1" dirty="0" smtClean="0"/>
              <a:t>Laune</a:t>
            </a:r>
            <a:r>
              <a:rPr lang="de-DE" sz="1500" b="1" dirty="0"/>
              <a:t>, er ist ein qualifizierter Übungsleiter, Helfer, Freund, Tröster und Autorität in einer Person. Er hat stets ein offenes Ohr für die Sorgen seiner Schützlinge, er vermittelt Freude und </a:t>
            </a:r>
            <a:r>
              <a:rPr lang="de-DE" sz="1500" b="1" dirty="0" smtClean="0"/>
              <a:t>Begeisterung am </a:t>
            </a:r>
            <a:r>
              <a:rPr lang="de-DE" sz="1500" b="1" dirty="0"/>
              <a:t>Fußball, er ist Motivator und Animateur, er hört sich geduldig die Kritik der Väter und Mütter an, deren Filius mal wieder auf der falschen Position oder zu kurz oder gar nicht zum Einsatz </a:t>
            </a:r>
            <a:r>
              <a:rPr lang="de-DE" sz="1500" b="1" dirty="0" smtClean="0"/>
              <a:t>gekom-men </a:t>
            </a:r>
            <a:r>
              <a:rPr lang="de-DE" sz="1500" b="1" dirty="0"/>
              <a:t>ist. Er bewahrt selbst in der größten Hektik die Ruhe, hat bei Niederlagen als Trost stets ein paar Süßigkeiten dabei, er ist ein Experte im Lösen von verknoteten Schnürsenkeln und kann es </a:t>
            </a:r>
            <a:r>
              <a:rPr lang="de-DE" sz="1500" b="1" dirty="0" smtClean="0"/>
              <a:t>ein-fach </a:t>
            </a:r>
            <a:r>
              <a:rPr lang="de-DE" sz="1500" b="1" dirty="0"/>
              <a:t>nicht begreifen, warum dieser nette Schiedsrichter zum wiederholten Mal das </a:t>
            </a:r>
            <a:r>
              <a:rPr lang="de-DE" sz="1500" b="1" dirty="0" smtClean="0"/>
              <a:t>Abseits über-sehen hat.</a:t>
            </a:r>
            <a:endParaRPr lang="de-DE" sz="800" b="1" dirty="0"/>
          </a:p>
          <a:p>
            <a:pPr marL="0" indent="0">
              <a:buNone/>
            </a:pPr>
            <a:endParaRPr lang="de-DE" sz="800" b="1" dirty="0" smtClean="0"/>
          </a:p>
          <a:p>
            <a:pPr marL="0" indent="0">
              <a:buNone/>
            </a:pPr>
            <a:r>
              <a:rPr lang="de-DE" sz="1500" b="1" dirty="0" smtClean="0"/>
              <a:t>Keine </a:t>
            </a:r>
            <a:r>
              <a:rPr lang="de-DE" sz="1500" b="1" dirty="0"/>
              <a:t>Frage, es gibt sicher ruhigere Hobbies als Jugendfußballtrainer zu sein</a:t>
            </a:r>
            <a:r>
              <a:rPr lang="de-DE" sz="1500" b="1" dirty="0" smtClean="0"/>
              <a:t>!</a:t>
            </a:r>
          </a:p>
          <a:p>
            <a:pPr marL="0" indent="0">
              <a:buNone/>
            </a:pPr>
            <a:endParaRPr lang="de-DE" sz="800" b="1" dirty="0"/>
          </a:p>
          <a:p>
            <a:pPr marL="0" indent="0">
              <a:buNone/>
            </a:pPr>
            <a:r>
              <a:rPr lang="de-DE" sz="1500" b="1" dirty="0"/>
              <a:t>Aber warum tun wir uns das alles an? Warum stehen wir bei Wind und Wetter auf dem </a:t>
            </a:r>
            <a:r>
              <a:rPr lang="de-DE" sz="1500" b="1" dirty="0" smtClean="0"/>
              <a:t>Sportplatz</a:t>
            </a:r>
            <a:r>
              <a:rPr lang="de-DE" sz="1500" b="1" dirty="0"/>
              <a:t>? Warum nehmen wir es hin, dass am Ende einer stressigen Fußballwoche für uns kein Wort der </a:t>
            </a:r>
            <a:r>
              <a:rPr lang="de-DE" sz="1500" b="1" dirty="0" smtClean="0"/>
              <a:t>Anerkennung </a:t>
            </a:r>
            <a:r>
              <a:rPr lang="de-DE" sz="1500" b="1" dirty="0"/>
              <a:t>übrig bleibt, sondern nur eine einzige Frage: „Na, wie habt ihr gespielt</a:t>
            </a:r>
            <a:r>
              <a:rPr lang="de-DE" sz="1500" b="1" dirty="0" smtClean="0"/>
              <a:t>?“</a:t>
            </a:r>
          </a:p>
        </p:txBody>
      </p:sp>
      <p:sp>
        <p:nvSpPr>
          <p:cNvPr id="3" name="Textfeld 2"/>
          <p:cNvSpPr txBox="1"/>
          <p:nvPr/>
        </p:nvSpPr>
        <p:spPr>
          <a:xfrm>
            <a:off x="288000" y="4500000"/>
            <a:ext cx="9288940" cy="1154162"/>
          </a:xfrm>
          <a:prstGeom prst="rect">
            <a:avLst/>
          </a:prstGeom>
          <a:solidFill>
            <a:srgbClr val="FFFF5D">
              <a:alpha val="60000"/>
            </a:srgbClr>
          </a:solidFill>
          <a:ln>
            <a:solidFill>
              <a:schemeClr val="tx1"/>
            </a:solidFill>
          </a:ln>
        </p:spPr>
        <p:txBody>
          <a:bodyPr wrap="square" rtlCol="0">
            <a:spAutoFit/>
          </a:bodyPr>
          <a:lstStyle/>
          <a:p>
            <a:r>
              <a:rPr lang="de-DE" sz="1600" b="1" u="sng" dirty="0"/>
              <a:t>Die Antwort lautet schlicht und einfach</a:t>
            </a:r>
            <a:r>
              <a:rPr lang="de-DE" sz="1600" b="1" u="sng" dirty="0" smtClean="0"/>
              <a:t>:</a:t>
            </a:r>
          </a:p>
          <a:p>
            <a:endParaRPr lang="de-DE" sz="800" b="1" u="sng" dirty="0"/>
          </a:p>
          <a:p>
            <a:r>
              <a:rPr lang="de-DE" sz="1500" b="1" dirty="0"/>
              <a:t>Wir sind Jugendtrainer, weil wir im positiven Sinne „Fußballverrückte“ sind und weil uns die Arbeit mit Kindern und Jugendlichen Spaß macht und wir unsere Freude am Fußballsport gerne </a:t>
            </a:r>
            <a:r>
              <a:rPr lang="de-DE" sz="1500" b="1" dirty="0" smtClean="0"/>
              <a:t>an andere </a:t>
            </a:r>
            <a:r>
              <a:rPr lang="de-DE" sz="1500" b="1" dirty="0"/>
              <a:t>weitergeben wollen.</a:t>
            </a:r>
          </a:p>
        </p:txBody>
      </p:sp>
      <p:sp>
        <p:nvSpPr>
          <p:cNvPr id="5" name="Textfeld 4"/>
          <p:cNvSpPr txBox="1"/>
          <p:nvPr/>
        </p:nvSpPr>
        <p:spPr>
          <a:xfrm>
            <a:off x="288000" y="5868000"/>
            <a:ext cx="9288940" cy="784830"/>
          </a:xfrm>
          <a:prstGeom prst="rect">
            <a:avLst/>
          </a:prstGeom>
          <a:noFill/>
        </p:spPr>
        <p:txBody>
          <a:bodyPr wrap="square" rtlCol="0">
            <a:spAutoFit/>
          </a:bodyPr>
          <a:lstStyle/>
          <a:p>
            <a:r>
              <a:rPr lang="de-DE" sz="1500" b="1" dirty="0"/>
              <a:t>Doch auch die Begeisterung des engagiertesten Fußballtrainers stößt irgendwann an ihre Grenzen. Denn wer motiviert uns eigentlich? Wer sorgt dafür, dass wir stets aufs Neue mit Spaß und Freude zum Training gehen? </a:t>
            </a:r>
            <a:endParaRPr lang="de-DE" sz="15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2"/>
          <p:cNvSpPr>
            <a:spLocks noGrp="1" noChangeArrowheads="1"/>
          </p:cNvSpPr>
          <p:nvPr>
            <p:ph type="title"/>
          </p:nvPr>
        </p:nvSpPr>
        <p:spPr>
          <a:xfrm>
            <a:off x="0" y="108000"/>
            <a:ext cx="9648825" cy="691047"/>
          </a:xfrm>
          <a:solidFill>
            <a:schemeClr val="tx1"/>
          </a:solidFill>
        </p:spPr>
        <p:txBody>
          <a:bodyPr wrap="square" tIns="0">
            <a:spAutoFit/>
          </a:bodyPr>
          <a:lstStyle/>
          <a:p>
            <a:pPr eaLnBrk="1" hangingPunct="1"/>
            <a:r>
              <a:rPr lang="de-DE" sz="3200" b="1" dirty="0" smtClean="0">
                <a:solidFill>
                  <a:srgbClr val="FFFF00"/>
                </a:solidFill>
              </a:rPr>
              <a:t>Vorwort</a:t>
            </a:r>
            <a:r>
              <a:rPr lang="de-DE" sz="4200" b="1" dirty="0" smtClean="0">
                <a:solidFill>
                  <a:srgbClr val="FFFF00"/>
                </a:solidFill>
              </a:rPr>
              <a:t> </a:t>
            </a:r>
            <a:endParaRPr lang="de-DE" sz="3200" b="1" dirty="0" smtClean="0">
              <a:solidFill>
                <a:srgbClr val="FFFF00"/>
              </a:solidFill>
            </a:endParaRPr>
          </a:p>
        </p:txBody>
      </p:sp>
      <p:sp>
        <p:nvSpPr>
          <p:cNvPr id="7170" name="Datumsplatzhalter 5"/>
          <p:cNvSpPr>
            <a:spLocks noGrp="1"/>
          </p:cNvSpPr>
          <p:nvPr>
            <p:ph type="dt" sz="half" idx="10"/>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6803F2BB-9941-4A16-B3A2-CF0A44585048}" type="datetime1">
              <a:rPr lang="de-DE" sz="800"/>
              <a:pPr/>
              <a:t>14.04.2014</a:t>
            </a:fld>
            <a:endParaRPr lang="de-DE" sz="800" dirty="0"/>
          </a:p>
        </p:txBody>
      </p:sp>
      <p:sp>
        <p:nvSpPr>
          <p:cNvPr id="7171" name="Fußzeilenplatzhalter 6"/>
          <p:cNvSpPr>
            <a:spLocks noGrp="1"/>
          </p:cNvSpPr>
          <p:nvPr>
            <p:ph type="ftr" sz="quarter" idx="11"/>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r>
              <a:rPr lang="de-DE" sz="800" dirty="0"/>
              <a:t>Meyer/Ortmann/Schnabel/Seim/Ziehr</a:t>
            </a:r>
          </a:p>
        </p:txBody>
      </p:sp>
      <p:sp>
        <p:nvSpPr>
          <p:cNvPr id="7172" name="Foliennummernplatzhalter 7"/>
          <p:cNvSpPr>
            <a:spLocks noGrp="1"/>
          </p:cNvSpPr>
          <p:nvPr>
            <p:ph type="sldNum" sz="quarter" idx="12"/>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E6D785F9-834C-45BA-B2E1-A54B8B012974}" type="slidenum">
              <a:rPr lang="de-DE" sz="800"/>
              <a:pPr/>
              <a:t>3</a:t>
            </a:fld>
            <a:endParaRPr lang="de-DE" sz="800" dirty="0"/>
          </a:p>
        </p:txBody>
      </p:sp>
      <p:sp>
        <p:nvSpPr>
          <p:cNvPr id="7174" name="Rectangle 3"/>
          <p:cNvSpPr>
            <a:spLocks noGrp="1" noChangeArrowheads="1"/>
          </p:cNvSpPr>
          <p:nvPr>
            <p:ph type="body" sz="half" idx="4294967295"/>
          </p:nvPr>
        </p:nvSpPr>
        <p:spPr>
          <a:xfrm>
            <a:off x="288000" y="1008162"/>
            <a:ext cx="9288940" cy="5637328"/>
          </a:xfrm>
          <a:noFill/>
          <a:ln>
            <a:noFill/>
            <a:miter lim="800000"/>
            <a:headEnd/>
            <a:tailEnd/>
          </a:ln>
        </p:spPr>
        <p:txBody>
          <a:bodyPr wrap="square" tIns="32400" bIns="0">
            <a:spAutoFit/>
          </a:bodyPr>
          <a:lstStyle/>
          <a:p>
            <a:pPr marL="0" indent="0">
              <a:buNone/>
            </a:pPr>
            <a:r>
              <a:rPr lang="de-DE" sz="1500" b="1" dirty="0" smtClean="0"/>
              <a:t>Die </a:t>
            </a:r>
            <a:r>
              <a:rPr lang="de-DE" sz="1500" b="1" dirty="0"/>
              <a:t>Antwort liegt im Fußballspiel selbst: Fußball ist ein Mannschaftssport, bei dem man nur gemeinsam, mit Hilfe und Unterstützung der anderen das Ziel erreichen kann. Und so können auch wir als Jugendtrainer nur gemeinsam, im Team, unsere Ziele erreichen. Diese Ziele allerdings gilt es zu definieren und schwarz auf weiß </a:t>
            </a:r>
            <a:r>
              <a:rPr lang="de-DE" sz="1500" b="1" dirty="0" smtClean="0"/>
              <a:t>festzuhalten.</a:t>
            </a:r>
          </a:p>
          <a:p>
            <a:pPr marL="0" indent="0">
              <a:buNone/>
            </a:pPr>
            <a:endParaRPr lang="de-DE" sz="800" b="1" dirty="0"/>
          </a:p>
          <a:p>
            <a:pPr marL="0" indent="0">
              <a:buNone/>
            </a:pPr>
            <a:r>
              <a:rPr lang="de-DE" sz="1500" b="1" dirty="0"/>
              <a:t>Ein modernes Ausbildungskonzept darf sich aber nicht nur in der sportlichen Ausbildung von Kin-dern und  Jugendlichen erschöpfen. Die Entwicklung der Persönlichkeit und das Vermitteln von gesellschaftlich relevanten Werten wie Hilfsbereitschaft, Ehrlichkeit, Verantwortungsbewusstsein usw. nimmt einen ebenso großen Stellenwert ein. Dieser sozial-politischen und gesellschaftlichen Aufgabe gilt es sich zu stellen und entsprechende Verantwortung zu übernehmen</a:t>
            </a:r>
            <a:r>
              <a:rPr lang="de-DE" sz="1500" b="1" dirty="0" smtClean="0"/>
              <a:t>.</a:t>
            </a:r>
          </a:p>
          <a:p>
            <a:pPr marL="0" indent="0">
              <a:buNone/>
            </a:pPr>
            <a:endParaRPr lang="de-DE" sz="800" b="1" dirty="0" smtClean="0"/>
          </a:p>
          <a:p>
            <a:pPr marL="0" indent="0">
              <a:buNone/>
            </a:pPr>
            <a:endParaRPr lang="de-DE" sz="800" b="1" dirty="0"/>
          </a:p>
          <a:p>
            <a:pPr marL="0" indent="0">
              <a:buNone/>
            </a:pPr>
            <a:endParaRPr lang="de-DE" sz="800" b="1" dirty="0" smtClean="0"/>
          </a:p>
          <a:p>
            <a:pPr marL="0" indent="0">
              <a:buNone/>
            </a:pPr>
            <a:endParaRPr lang="de-DE" sz="800" b="1" dirty="0"/>
          </a:p>
          <a:p>
            <a:pPr marL="0" indent="0">
              <a:buNone/>
            </a:pPr>
            <a:endParaRPr lang="de-DE" sz="800" b="1" dirty="0" smtClean="0"/>
          </a:p>
          <a:p>
            <a:pPr marL="0" indent="0">
              <a:buNone/>
            </a:pPr>
            <a:endParaRPr lang="de-DE" sz="1000" b="1" dirty="0" smtClean="0"/>
          </a:p>
          <a:p>
            <a:pPr marL="0" indent="0">
              <a:buNone/>
            </a:pPr>
            <a:r>
              <a:rPr lang="de-DE" sz="1500" b="1" dirty="0" smtClean="0"/>
              <a:t>Auch </a:t>
            </a:r>
            <a:r>
              <a:rPr lang="de-DE" sz="1500" b="1" dirty="0"/>
              <a:t>die Eltern können uns bei der Verwirklichung des Konzeptes helfen, indem sie sich </a:t>
            </a:r>
            <a:r>
              <a:rPr lang="de-DE" sz="1500" b="1" dirty="0" smtClean="0"/>
              <a:t>mit unseren Zielen und Wertvorstellungen </a:t>
            </a:r>
            <a:r>
              <a:rPr lang="de-DE" sz="1500" b="1" dirty="0"/>
              <a:t>identifizieren. </a:t>
            </a:r>
          </a:p>
          <a:p>
            <a:pPr marL="0" indent="0">
              <a:buNone/>
            </a:pPr>
            <a:r>
              <a:rPr lang="de-DE" sz="800" b="1" dirty="0"/>
              <a:t> </a:t>
            </a:r>
          </a:p>
          <a:p>
            <a:pPr marL="0" indent="0">
              <a:buNone/>
            </a:pPr>
            <a:r>
              <a:rPr lang="de-DE" sz="1500" b="1" dirty="0"/>
              <a:t>Unser Ausbildungskonzept ersetzt nicht die Eigenverantwortung des Trainers, sondern es ist offen für neue Ideen, für Anregungen und </a:t>
            </a:r>
            <a:r>
              <a:rPr lang="de-DE" sz="1500" b="1" dirty="0" smtClean="0"/>
              <a:t>Ergänzungen und </a:t>
            </a:r>
            <a:r>
              <a:rPr lang="de-DE" sz="1500" b="1" dirty="0"/>
              <a:t>für </a:t>
            </a:r>
            <a:r>
              <a:rPr lang="de-DE" sz="1500" b="1" dirty="0" smtClean="0"/>
              <a:t>Kritik um die </a:t>
            </a:r>
            <a:r>
              <a:rPr lang="de-DE" sz="1500" b="1" dirty="0"/>
              <a:t>Qualität der Ausbildung laufend zu verbessern und </a:t>
            </a:r>
            <a:r>
              <a:rPr lang="de-DE" sz="1500" b="1" dirty="0" smtClean="0"/>
              <a:t>anzupassen.</a:t>
            </a:r>
            <a:endParaRPr lang="de-DE" sz="1500" b="1" dirty="0"/>
          </a:p>
          <a:p>
            <a:pPr marL="0" indent="0">
              <a:buNone/>
            </a:pPr>
            <a:r>
              <a:rPr lang="de-DE" sz="1000" b="1" dirty="0"/>
              <a:t> </a:t>
            </a:r>
          </a:p>
          <a:p>
            <a:pPr marL="0" indent="0">
              <a:buNone/>
            </a:pPr>
            <a:r>
              <a:rPr lang="de-DE" sz="1500" b="1" dirty="0"/>
              <a:t>Der Vorstand</a:t>
            </a:r>
          </a:p>
          <a:p>
            <a:pPr marL="0" indent="0">
              <a:buNone/>
            </a:pPr>
            <a:r>
              <a:rPr lang="de-DE" sz="1000" b="1" dirty="0"/>
              <a:t> </a:t>
            </a:r>
          </a:p>
          <a:p>
            <a:pPr marL="0" indent="0">
              <a:buNone/>
            </a:pPr>
            <a:r>
              <a:rPr lang="de-DE" sz="1500" b="1" dirty="0"/>
              <a:t>Trogen, Februar </a:t>
            </a:r>
            <a:r>
              <a:rPr lang="de-DE" sz="1500" b="1" dirty="0" smtClean="0"/>
              <a:t>2014</a:t>
            </a:r>
            <a:endParaRPr lang="de-DE" sz="1500" b="1" dirty="0"/>
          </a:p>
        </p:txBody>
      </p:sp>
      <p:sp>
        <p:nvSpPr>
          <p:cNvPr id="2" name="Textfeld 1"/>
          <p:cNvSpPr txBox="1"/>
          <p:nvPr/>
        </p:nvSpPr>
        <p:spPr>
          <a:xfrm>
            <a:off x="1224012" y="3960490"/>
            <a:ext cx="1008112" cy="288032"/>
          </a:xfrm>
          <a:prstGeom prst="rect">
            <a:avLst/>
          </a:prstGeom>
          <a:noFill/>
        </p:spPr>
        <p:txBody>
          <a:bodyPr wrap="square" rtlCol="0">
            <a:spAutoFit/>
          </a:bodyPr>
          <a:lstStyle/>
          <a:p>
            <a:endParaRPr lang="de-DE" dirty="0"/>
          </a:p>
        </p:txBody>
      </p:sp>
      <p:sp>
        <p:nvSpPr>
          <p:cNvPr id="3" name="Textfeld 2"/>
          <p:cNvSpPr txBox="1"/>
          <p:nvPr/>
        </p:nvSpPr>
        <p:spPr>
          <a:xfrm>
            <a:off x="287908" y="3384000"/>
            <a:ext cx="9289032" cy="784830"/>
          </a:xfrm>
          <a:prstGeom prst="rect">
            <a:avLst/>
          </a:prstGeom>
          <a:solidFill>
            <a:srgbClr val="FFFF5D">
              <a:alpha val="60000"/>
            </a:srgbClr>
          </a:solidFill>
          <a:ln>
            <a:solidFill>
              <a:schemeClr val="tx1"/>
            </a:solidFill>
          </a:ln>
        </p:spPr>
        <p:txBody>
          <a:bodyPr wrap="square" rtlCol="0">
            <a:spAutoFit/>
          </a:bodyPr>
          <a:lstStyle/>
          <a:p>
            <a:pPr marL="0" indent="0">
              <a:buNone/>
            </a:pPr>
            <a:r>
              <a:rPr lang="de-DE" sz="1500" b="1" dirty="0"/>
              <a:t>Unser Ausbildungskonzept ist zunächst nicht mehr als ein bedrucktes Papier. Um es mit Leben zu füllen brauchen wir </a:t>
            </a:r>
            <a:r>
              <a:rPr lang="de-DE" sz="1500" b="1" u="sng" dirty="0"/>
              <a:t>Menschen</a:t>
            </a:r>
            <a:r>
              <a:rPr lang="de-DE" sz="1500" b="1" dirty="0"/>
              <a:t>, die sich mit den Inhalten auseinandersetzen, sich mit ihnen </a:t>
            </a:r>
            <a:r>
              <a:rPr lang="de-DE" sz="1500" b="1" u="sng" dirty="0"/>
              <a:t>identifi-zieren und sie konsequent umsetzen</a:t>
            </a:r>
            <a:r>
              <a:rPr lang="de-DE" sz="1500" b="1" dirty="0"/>
              <a:t>. Nur so bekommt es einen Wert. </a:t>
            </a:r>
          </a:p>
        </p:txBody>
      </p:sp>
    </p:spTree>
    <p:extLst>
      <p:ext uri="{BB962C8B-B14F-4D97-AF65-F5344CB8AC3E}">
        <p14:creationId xmlns:p14="http://schemas.microsoft.com/office/powerpoint/2010/main" val="9543160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 y="144000"/>
            <a:ext cx="9648825" cy="691200"/>
          </a:xfrm>
          <a:solidFill>
            <a:schemeClr val="tx1"/>
          </a:solidFill>
        </p:spPr>
        <p:txBody>
          <a:bodyPr/>
          <a:lstStyle/>
          <a:p>
            <a:r>
              <a:rPr lang="de-DE" sz="3200" b="1" dirty="0" smtClean="0">
                <a:solidFill>
                  <a:srgbClr val="FFFF00"/>
                </a:solidFill>
              </a:rPr>
              <a:t>Wozu brauchen wir ein Ausbildungskonzept ?</a:t>
            </a:r>
            <a:endParaRPr lang="de-DE" sz="3200" b="1" dirty="0">
              <a:solidFill>
                <a:srgbClr val="FFFF00"/>
              </a:solidFill>
            </a:endParaRPr>
          </a:p>
        </p:txBody>
      </p:sp>
      <p:sp>
        <p:nvSpPr>
          <p:cNvPr id="3" name="Datumsplatzhalter 2"/>
          <p:cNvSpPr>
            <a:spLocks noGrp="1"/>
          </p:cNvSpPr>
          <p:nvPr>
            <p:ph type="dt" sz="half" idx="10"/>
          </p:nvPr>
        </p:nvSpPr>
        <p:spPr/>
        <p:txBody>
          <a:bodyPr/>
          <a:lstStyle/>
          <a:p>
            <a:pPr>
              <a:defRPr/>
            </a:pPr>
            <a:fld id="{387EDA57-8C08-48D2-A814-38CD34E1A2C0}" type="datetime1">
              <a:rPr lang="de-DE" smtClean="0"/>
              <a:pPr>
                <a:defRPr/>
              </a:pPr>
              <a:t>14.04.2014</a:t>
            </a:fld>
            <a:endParaRPr lang="de-DE" dirty="0"/>
          </a:p>
        </p:txBody>
      </p:sp>
      <p:sp>
        <p:nvSpPr>
          <p:cNvPr id="4" name="Fußzeilenplatzhalter 3"/>
          <p:cNvSpPr>
            <a:spLocks noGrp="1"/>
          </p:cNvSpPr>
          <p:nvPr>
            <p:ph type="ftr" sz="quarter" idx="11"/>
          </p:nvPr>
        </p:nvSpPr>
        <p:spPr/>
        <p:txBody>
          <a:bodyPr/>
          <a:lstStyle/>
          <a:p>
            <a:pPr>
              <a:defRPr/>
            </a:pPr>
            <a:r>
              <a:rPr lang="de-DE" dirty="0" smtClean="0"/>
              <a:t>Meyer/Ortmann/Schnabel/Seim/Ziehr</a:t>
            </a:r>
            <a:endParaRPr lang="de-DE" dirty="0"/>
          </a:p>
        </p:txBody>
      </p:sp>
      <p:sp>
        <p:nvSpPr>
          <p:cNvPr id="5" name="Foliennummernplatzhalter 4"/>
          <p:cNvSpPr>
            <a:spLocks noGrp="1"/>
          </p:cNvSpPr>
          <p:nvPr>
            <p:ph type="sldNum" sz="quarter" idx="12"/>
          </p:nvPr>
        </p:nvSpPr>
        <p:spPr/>
        <p:txBody>
          <a:bodyPr/>
          <a:lstStyle/>
          <a:p>
            <a:fld id="{4357F214-9014-42FB-8F33-AD5B0A229FCF}" type="slidenum">
              <a:rPr lang="de-DE" smtClean="0"/>
              <a:pPr/>
              <a:t>4</a:t>
            </a:fld>
            <a:endParaRPr lang="de-DE" dirty="0"/>
          </a:p>
        </p:txBody>
      </p:sp>
      <p:sp>
        <p:nvSpPr>
          <p:cNvPr id="7" name="Textfeld 6"/>
          <p:cNvSpPr txBox="1"/>
          <p:nvPr/>
        </p:nvSpPr>
        <p:spPr>
          <a:xfrm>
            <a:off x="288000" y="936000"/>
            <a:ext cx="9216932" cy="5816977"/>
          </a:xfrm>
          <a:prstGeom prst="rect">
            <a:avLst/>
          </a:prstGeom>
          <a:noFill/>
          <a:ln>
            <a:noFill/>
          </a:ln>
        </p:spPr>
        <p:txBody>
          <a:bodyPr wrap="square" bIns="0" rtlCol="0">
            <a:spAutoFit/>
          </a:bodyPr>
          <a:lstStyle/>
          <a:p>
            <a:r>
              <a:rPr lang="de-DE" sz="2400" b="1" u="sng" dirty="0" smtClean="0"/>
              <a:t>Unser Ausbildungskonzept </a:t>
            </a:r>
          </a:p>
          <a:p>
            <a:endParaRPr lang="de-DE" sz="600" b="1" dirty="0"/>
          </a:p>
          <a:p>
            <a:pPr marL="171450" lvl="0" indent="-171450">
              <a:buFont typeface="Arial" panose="020B0604020202020204" pitchFamily="34" charset="0"/>
              <a:buChar char="•"/>
            </a:pPr>
            <a:r>
              <a:rPr lang="de-DE" sz="1500" b="1" dirty="0"/>
              <a:t>unterstützt die Identifikation mit unserem Verein.</a:t>
            </a:r>
          </a:p>
          <a:p>
            <a:pPr lvl="0"/>
            <a:endParaRPr lang="de-DE" sz="600" b="1" dirty="0"/>
          </a:p>
          <a:p>
            <a:pPr marL="171450" lvl="0" indent="-171450">
              <a:buFont typeface="Arial" panose="020B0604020202020204" pitchFamily="34" charset="0"/>
              <a:buChar char="•"/>
            </a:pPr>
            <a:r>
              <a:rPr lang="de-DE" sz="1500" b="1" dirty="0" smtClean="0"/>
              <a:t>stärkt </a:t>
            </a:r>
            <a:r>
              <a:rPr lang="de-DE" sz="1500" b="1" dirty="0"/>
              <a:t>das Wir-Gefühl innerhalb der JFG und ihrer Stammvereine</a:t>
            </a:r>
            <a:r>
              <a:rPr lang="de-DE" sz="1500" b="1" dirty="0" smtClean="0"/>
              <a:t>.</a:t>
            </a:r>
          </a:p>
          <a:p>
            <a:pPr marL="171450" lvl="0" indent="-171450">
              <a:buFont typeface="Arial" panose="020B0604020202020204" pitchFamily="34" charset="0"/>
              <a:buChar char="•"/>
            </a:pPr>
            <a:endParaRPr lang="de-DE" sz="600" b="1" dirty="0"/>
          </a:p>
          <a:p>
            <a:pPr marL="171450" indent="-171450">
              <a:buFont typeface="Arial" panose="020B0604020202020204" pitchFamily="34" charset="0"/>
              <a:buChar char="•"/>
            </a:pPr>
            <a:r>
              <a:rPr lang="de-DE" sz="1500" b="1" dirty="0"/>
              <a:t>bildet die Grundlage für den Fortbestand und  </a:t>
            </a:r>
            <a:r>
              <a:rPr lang="de-DE" sz="1500" b="1" dirty="0" smtClean="0"/>
              <a:t>eine erfolgreiche </a:t>
            </a:r>
            <a:r>
              <a:rPr lang="de-DE" sz="1500" b="1" dirty="0"/>
              <a:t>Weiterentwicklung unserer Stammvereine</a:t>
            </a:r>
            <a:r>
              <a:rPr lang="de-DE" sz="1500" b="1" dirty="0" smtClean="0"/>
              <a:t>.</a:t>
            </a:r>
            <a:endParaRPr lang="de-DE" sz="600" b="1" dirty="0"/>
          </a:p>
          <a:p>
            <a:pPr marL="171450" lvl="0" indent="-171450">
              <a:buFont typeface="Arial" panose="020B0604020202020204" pitchFamily="34" charset="0"/>
              <a:buChar char="•"/>
            </a:pPr>
            <a:endParaRPr lang="de-DE" sz="600" b="1" dirty="0"/>
          </a:p>
          <a:p>
            <a:pPr marL="171450" lvl="0" indent="-171450">
              <a:buFont typeface="Arial" panose="020B0604020202020204" pitchFamily="34" charset="0"/>
              <a:buChar char="•"/>
            </a:pPr>
            <a:r>
              <a:rPr lang="de-DE" sz="1500" b="1" dirty="0"/>
              <a:t>gibt Trainern, Betreuern und Funktionären eine Art Wegweiser an die Hand</a:t>
            </a:r>
            <a:r>
              <a:rPr lang="de-DE" sz="1500" b="1" dirty="0" smtClean="0"/>
              <a:t>.</a:t>
            </a:r>
          </a:p>
          <a:p>
            <a:pPr marL="171450" lvl="0" indent="-171450">
              <a:buFont typeface="Arial" panose="020B0604020202020204" pitchFamily="34" charset="0"/>
              <a:buChar char="•"/>
            </a:pPr>
            <a:endParaRPr lang="de-DE" sz="600" b="1" dirty="0"/>
          </a:p>
          <a:p>
            <a:pPr marL="171450" indent="-171450">
              <a:buFont typeface="Arial" panose="020B0604020202020204" pitchFamily="34" charset="0"/>
              <a:buChar char="•"/>
            </a:pPr>
            <a:r>
              <a:rPr lang="de-DE" sz="1500" b="1" dirty="0"/>
              <a:t>gibt jedem unserer </a:t>
            </a:r>
            <a:r>
              <a:rPr lang="de-DE" sz="1500" b="1" dirty="0" smtClean="0"/>
              <a:t>Spieler*) </a:t>
            </a:r>
            <a:r>
              <a:rPr lang="de-DE" sz="1500" b="1" dirty="0"/>
              <a:t>die Möglichkeit, seine fußballerischen Fähigkeiten und Talente optimal zu entwickeln</a:t>
            </a:r>
            <a:r>
              <a:rPr lang="de-DE" sz="1500" b="1" dirty="0" smtClean="0"/>
              <a:t>.</a:t>
            </a:r>
          </a:p>
          <a:p>
            <a:endParaRPr lang="de-DE" sz="600" b="1" dirty="0" smtClean="0"/>
          </a:p>
          <a:p>
            <a:pPr marL="171450" lvl="0" indent="-171450">
              <a:buFont typeface="Arial" panose="020B0604020202020204" pitchFamily="34" charset="0"/>
              <a:buChar char="•"/>
            </a:pPr>
            <a:r>
              <a:rPr lang="de-DE" sz="1500" b="1" dirty="0"/>
              <a:t>basiert auf den technischen und taktischen Erkenntnissen der modernen Trainingslehre.  </a:t>
            </a:r>
            <a:endParaRPr lang="de-DE" sz="1500" b="1" dirty="0" smtClean="0"/>
          </a:p>
          <a:p>
            <a:pPr lvl="0"/>
            <a:endParaRPr lang="de-DE" sz="600" b="1" dirty="0" smtClean="0"/>
          </a:p>
          <a:p>
            <a:pPr marL="171450" lvl="0" indent="-171450">
              <a:buFont typeface="Arial" panose="020B0604020202020204" pitchFamily="34" charset="0"/>
              <a:buChar char="•"/>
            </a:pPr>
            <a:r>
              <a:rPr lang="de-DE" sz="1500" b="1" dirty="0" smtClean="0"/>
              <a:t>sorgt für ein planvolles, zielgerichtetes Training frei </a:t>
            </a:r>
            <a:r>
              <a:rPr lang="de-DE" sz="1500" b="1" dirty="0"/>
              <a:t>von </a:t>
            </a:r>
            <a:r>
              <a:rPr lang="de-DE" sz="1500" b="1" dirty="0" smtClean="0"/>
              <a:t>Zufallsprinzipien.</a:t>
            </a:r>
          </a:p>
          <a:p>
            <a:pPr lvl="0"/>
            <a:endParaRPr lang="de-DE" sz="600" b="1" dirty="0" smtClean="0"/>
          </a:p>
          <a:p>
            <a:pPr marL="171450" lvl="0" indent="-171450">
              <a:buFont typeface="Arial" panose="020B0604020202020204" pitchFamily="34" charset="0"/>
              <a:buChar char="•"/>
            </a:pPr>
            <a:r>
              <a:rPr lang="de-DE" sz="1500" b="1" dirty="0" smtClean="0"/>
              <a:t>verzahnt die Ausbildungsschritte in der einzelnen Jahrgangsstufen und garantiert so </a:t>
            </a:r>
            <a:r>
              <a:rPr lang="de-DE" sz="1500" b="1" dirty="0"/>
              <a:t>möglichst reibungslose Übergänge zwischen den Altersklassen</a:t>
            </a:r>
            <a:r>
              <a:rPr lang="de-DE" sz="1500" b="1" dirty="0" smtClean="0"/>
              <a:t>.</a:t>
            </a:r>
          </a:p>
          <a:p>
            <a:pPr lvl="0"/>
            <a:endParaRPr lang="de-DE" sz="600" b="1" dirty="0"/>
          </a:p>
          <a:p>
            <a:pPr marL="171450" lvl="0" indent="-171450">
              <a:buFont typeface="Arial" panose="020B0604020202020204" pitchFamily="34" charset="0"/>
              <a:buChar char="•"/>
            </a:pPr>
            <a:r>
              <a:rPr lang="de-DE" sz="1500" b="1" dirty="0"/>
              <a:t>soll das Leistungsniveau der </a:t>
            </a:r>
            <a:r>
              <a:rPr lang="de-DE" sz="1500" b="1" dirty="0" smtClean="0"/>
              <a:t>einzelnen Jugendmannschaften </a:t>
            </a:r>
            <a:r>
              <a:rPr lang="de-DE" sz="1500" b="1" dirty="0"/>
              <a:t>anheben</a:t>
            </a:r>
            <a:r>
              <a:rPr lang="de-DE" sz="1500" b="1" dirty="0" smtClean="0"/>
              <a:t>.</a:t>
            </a:r>
          </a:p>
          <a:p>
            <a:pPr lvl="0"/>
            <a:endParaRPr lang="de-DE" sz="600" b="1" dirty="0"/>
          </a:p>
          <a:p>
            <a:pPr marL="171450" lvl="0" indent="-171450">
              <a:buFont typeface="Arial" panose="020B0604020202020204" pitchFamily="34" charset="0"/>
              <a:buChar char="•"/>
            </a:pPr>
            <a:r>
              <a:rPr lang="de-DE" sz="1500" b="1" dirty="0"/>
              <a:t>sorgt für eine positive Außendarstellung und Transparenz, so dass auch Eltern, Gönner und Sponsoren die Zusammenhänge in der JFG und deren Stammvereine besser verstehen und nachvollziehen können</a:t>
            </a:r>
            <a:r>
              <a:rPr lang="de-DE" sz="1500" b="1" dirty="0" smtClean="0"/>
              <a:t>.</a:t>
            </a:r>
          </a:p>
          <a:p>
            <a:pPr lvl="0"/>
            <a:endParaRPr lang="de-DE" sz="600" b="1" dirty="0"/>
          </a:p>
          <a:p>
            <a:r>
              <a:rPr lang="de-DE" sz="1500" b="1" dirty="0"/>
              <a:t>Zudem gilt es die Ausbildung jahrgangsübergreifend abzustimmen und so zu gestalten, </a:t>
            </a:r>
            <a:r>
              <a:rPr lang="de-DE" sz="1500" b="1" dirty="0" smtClean="0"/>
              <a:t>dass </a:t>
            </a:r>
            <a:r>
              <a:rPr lang="de-DE" sz="1500" b="1" dirty="0"/>
              <a:t>immer </a:t>
            </a:r>
            <a:r>
              <a:rPr lang="de-DE" sz="1500" b="1" dirty="0" smtClean="0"/>
              <a:t>auf </a:t>
            </a:r>
            <a:r>
              <a:rPr lang="de-DE" sz="1500" b="1" dirty="0"/>
              <a:t>dem bisher Erlernten </a:t>
            </a:r>
            <a:r>
              <a:rPr lang="de-DE" sz="1500" b="1" dirty="0" smtClean="0"/>
              <a:t>aufgebaut </a:t>
            </a:r>
            <a:r>
              <a:rPr lang="de-DE" sz="1500" b="1" dirty="0"/>
              <a:t>werden kann. Dabei wäre es optimal, wenn </a:t>
            </a:r>
            <a:r>
              <a:rPr lang="de-DE" sz="1500" b="1" dirty="0" smtClean="0"/>
              <a:t>für jede Jahrgangs- stufe ein qualifizierter und auf die jeweilige Altersklasse </a:t>
            </a:r>
            <a:r>
              <a:rPr lang="de-DE" sz="1500" b="1" dirty="0"/>
              <a:t>spezialisierter </a:t>
            </a:r>
            <a:r>
              <a:rPr lang="de-DE" sz="1500" b="1" dirty="0" smtClean="0"/>
              <a:t>Trainer zur </a:t>
            </a:r>
            <a:r>
              <a:rPr lang="de-DE" sz="1500" b="1" dirty="0"/>
              <a:t>Verfügung stehen </a:t>
            </a:r>
            <a:r>
              <a:rPr lang="de-DE" sz="1500" b="1" dirty="0" smtClean="0"/>
              <a:t>würde.</a:t>
            </a:r>
            <a:endParaRPr lang="de-DE" sz="1500" b="1" dirty="0"/>
          </a:p>
        </p:txBody>
      </p:sp>
      <p:sp>
        <p:nvSpPr>
          <p:cNvPr id="6" name="Textfeld 5"/>
          <p:cNvSpPr txBox="1"/>
          <p:nvPr/>
        </p:nvSpPr>
        <p:spPr>
          <a:xfrm>
            <a:off x="288000" y="6660000"/>
            <a:ext cx="9026830" cy="338554"/>
          </a:xfrm>
          <a:prstGeom prst="rect">
            <a:avLst/>
          </a:prstGeom>
          <a:noFill/>
        </p:spPr>
        <p:txBody>
          <a:bodyPr wrap="none" rtlCol="0">
            <a:spAutoFit/>
          </a:bodyPr>
          <a:lstStyle/>
          <a:p>
            <a:pPr defTabSz="885825" eaLnBrk="1" hangingPunct="1"/>
            <a:r>
              <a:rPr lang="de-DE" sz="800" b="1" dirty="0"/>
              <a:t>*) Aus Vereinfachungsgründen wird auf die Unterscheidung der weiblichen </a:t>
            </a:r>
            <a:r>
              <a:rPr lang="de-DE" sz="800" b="1" dirty="0" err="1" smtClean="0"/>
              <a:t>bzw</a:t>
            </a:r>
            <a:r>
              <a:rPr lang="de-DE" sz="800" b="1" dirty="0" smtClean="0"/>
              <a:t> </a:t>
            </a:r>
            <a:r>
              <a:rPr lang="de-DE" sz="800" b="1" dirty="0"/>
              <a:t>.</a:t>
            </a:r>
            <a:r>
              <a:rPr lang="de-DE" sz="800" b="1" dirty="0" smtClean="0"/>
              <a:t>männlichen </a:t>
            </a:r>
            <a:r>
              <a:rPr lang="de-DE" sz="800" b="1" dirty="0"/>
              <a:t>Sprachform verzichtet. Die Nennung der Begriffe „Kinder“, „Jugendliche“ und „Spieler“</a:t>
            </a:r>
          </a:p>
          <a:p>
            <a:pPr defTabSz="885825" eaLnBrk="1" hangingPunct="1"/>
            <a:r>
              <a:rPr lang="de-DE" sz="800" b="1" dirty="0"/>
              <a:t>   </a:t>
            </a:r>
            <a:r>
              <a:rPr lang="de-DE" sz="800" b="1" dirty="0" smtClean="0"/>
              <a:t> bezieht </a:t>
            </a:r>
            <a:r>
              <a:rPr lang="de-DE" sz="800" b="1" dirty="0"/>
              <a:t>sich immer auf Mädchen und Jungen. Gleiches gilt auch bei der Nutzung der Begriffe „Trainer“ und „Betreuer“.</a:t>
            </a:r>
            <a:endParaRPr lang="de-DE" sz="800" dirty="0"/>
          </a:p>
        </p:txBody>
      </p:sp>
    </p:spTree>
    <p:extLst>
      <p:ext uri="{BB962C8B-B14F-4D97-AF65-F5344CB8AC3E}">
        <p14:creationId xmlns:p14="http://schemas.microsoft.com/office/powerpoint/2010/main" val="3571876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 calcmode="lin" valueType="num">
                                      <p:cBhvr additive="base">
                                        <p:cTn id="7"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4" end="4"/>
                                            </p:txEl>
                                          </p:spTgt>
                                        </p:tgtEl>
                                        <p:attrNameLst>
                                          <p:attrName>style.visibility</p:attrName>
                                        </p:attrNameLst>
                                      </p:cBhvr>
                                      <p:to>
                                        <p:strVal val="visible"/>
                                      </p:to>
                                    </p:set>
                                    <p:anim calcmode="lin" valueType="num">
                                      <p:cBhvr additive="base">
                                        <p:cTn id="13"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anim calcmode="lin" valueType="num">
                                      <p:cBhvr additive="base">
                                        <p:cTn id="19"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8" end="8"/>
                                            </p:txEl>
                                          </p:spTgt>
                                        </p:tgtEl>
                                        <p:attrNameLst>
                                          <p:attrName>style.visibility</p:attrName>
                                        </p:attrNameLst>
                                      </p:cBhvr>
                                      <p:to>
                                        <p:strVal val="visible"/>
                                      </p:to>
                                    </p:set>
                                    <p:anim calcmode="lin" valueType="num">
                                      <p:cBhvr additive="base">
                                        <p:cTn id="25" dur="10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10" end="10"/>
                                            </p:txEl>
                                          </p:spTgt>
                                        </p:tgtEl>
                                        <p:attrNameLst>
                                          <p:attrName>style.visibility</p:attrName>
                                        </p:attrNameLst>
                                      </p:cBhvr>
                                      <p:to>
                                        <p:strVal val="visible"/>
                                      </p:to>
                                    </p:set>
                                    <p:anim calcmode="lin" valueType="num">
                                      <p:cBhvr additive="base">
                                        <p:cTn id="31" dur="1000" fill="hold"/>
                                        <p:tgtEl>
                                          <p:spTgt spid="7">
                                            <p:txEl>
                                              <p:pRg st="10" end="10"/>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7">
                                            <p:txEl>
                                              <p:pRg st="10" end="10"/>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anim calcmode="lin" valueType="num">
                                      <p:cBhvr additive="base">
                                        <p:cTn id="3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6" dur="1000" fill="hold"/>
                                        <p:tgtEl>
                                          <p:spTgt spid="6">
                                            <p:txEl>
                                              <p:pRg st="0" end="0"/>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xEl>
                                              <p:pRg st="1" end="1"/>
                                            </p:txEl>
                                          </p:spTgt>
                                        </p:tgtEl>
                                        <p:attrNameLst>
                                          <p:attrName>style.visibility</p:attrName>
                                        </p:attrNameLst>
                                      </p:cBhvr>
                                      <p:to>
                                        <p:strVal val="visible"/>
                                      </p:to>
                                    </p:set>
                                    <p:anim calcmode="lin" valueType="num">
                                      <p:cBhvr additive="base">
                                        <p:cTn id="3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7">
                                            <p:txEl>
                                              <p:pRg st="12" end="12"/>
                                            </p:txEl>
                                          </p:spTgt>
                                        </p:tgtEl>
                                        <p:attrNameLst>
                                          <p:attrName>style.visibility</p:attrName>
                                        </p:attrNameLst>
                                      </p:cBhvr>
                                      <p:to>
                                        <p:strVal val="visible"/>
                                      </p:to>
                                    </p:set>
                                    <p:anim calcmode="lin" valueType="num">
                                      <p:cBhvr additive="base">
                                        <p:cTn id="45" dur="1000" fill="hold"/>
                                        <p:tgtEl>
                                          <p:spTgt spid="7">
                                            <p:txEl>
                                              <p:pRg st="12" end="12"/>
                                            </p:txEl>
                                          </p:spTgt>
                                        </p:tgtEl>
                                        <p:attrNameLst>
                                          <p:attrName>ppt_x</p:attrName>
                                        </p:attrNameLst>
                                      </p:cBhvr>
                                      <p:tavLst>
                                        <p:tav tm="0">
                                          <p:val>
                                            <p:strVal val="#ppt_x"/>
                                          </p:val>
                                        </p:tav>
                                        <p:tav tm="100000">
                                          <p:val>
                                            <p:strVal val="#ppt_x"/>
                                          </p:val>
                                        </p:tav>
                                      </p:tavLst>
                                    </p:anim>
                                    <p:anim calcmode="lin" valueType="num">
                                      <p:cBhvr additive="base">
                                        <p:cTn id="46" dur="1000" fill="hold"/>
                                        <p:tgtEl>
                                          <p:spTgt spid="7">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7">
                                            <p:txEl>
                                              <p:pRg st="14" end="14"/>
                                            </p:txEl>
                                          </p:spTgt>
                                        </p:tgtEl>
                                        <p:attrNameLst>
                                          <p:attrName>style.visibility</p:attrName>
                                        </p:attrNameLst>
                                      </p:cBhvr>
                                      <p:to>
                                        <p:strVal val="visible"/>
                                      </p:to>
                                    </p:set>
                                    <p:anim calcmode="lin" valueType="num">
                                      <p:cBhvr additive="base">
                                        <p:cTn id="51" dur="1000" fill="hold"/>
                                        <p:tgtEl>
                                          <p:spTgt spid="7">
                                            <p:txEl>
                                              <p:pRg st="14" end="14"/>
                                            </p:txEl>
                                          </p:spTgt>
                                        </p:tgtEl>
                                        <p:attrNameLst>
                                          <p:attrName>ppt_x</p:attrName>
                                        </p:attrNameLst>
                                      </p:cBhvr>
                                      <p:tavLst>
                                        <p:tav tm="0">
                                          <p:val>
                                            <p:strVal val="#ppt_x"/>
                                          </p:val>
                                        </p:tav>
                                        <p:tav tm="100000">
                                          <p:val>
                                            <p:strVal val="#ppt_x"/>
                                          </p:val>
                                        </p:tav>
                                      </p:tavLst>
                                    </p:anim>
                                    <p:anim calcmode="lin" valueType="num">
                                      <p:cBhvr additive="base">
                                        <p:cTn id="52" dur="1000" fill="hold"/>
                                        <p:tgtEl>
                                          <p:spTgt spid="7">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7">
                                            <p:txEl>
                                              <p:pRg st="16" end="16"/>
                                            </p:txEl>
                                          </p:spTgt>
                                        </p:tgtEl>
                                        <p:attrNameLst>
                                          <p:attrName>style.visibility</p:attrName>
                                        </p:attrNameLst>
                                      </p:cBhvr>
                                      <p:to>
                                        <p:strVal val="visible"/>
                                      </p:to>
                                    </p:set>
                                    <p:anim calcmode="lin" valueType="num">
                                      <p:cBhvr additive="base">
                                        <p:cTn id="57" dur="1000" fill="hold"/>
                                        <p:tgtEl>
                                          <p:spTgt spid="7">
                                            <p:txEl>
                                              <p:pRg st="16" end="16"/>
                                            </p:txEl>
                                          </p:spTgt>
                                        </p:tgtEl>
                                        <p:attrNameLst>
                                          <p:attrName>ppt_x</p:attrName>
                                        </p:attrNameLst>
                                      </p:cBhvr>
                                      <p:tavLst>
                                        <p:tav tm="0">
                                          <p:val>
                                            <p:strVal val="#ppt_x"/>
                                          </p:val>
                                        </p:tav>
                                        <p:tav tm="100000">
                                          <p:val>
                                            <p:strVal val="#ppt_x"/>
                                          </p:val>
                                        </p:tav>
                                      </p:tavLst>
                                    </p:anim>
                                    <p:anim calcmode="lin" valueType="num">
                                      <p:cBhvr additive="base">
                                        <p:cTn id="58" dur="1000" fill="hold"/>
                                        <p:tgtEl>
                                          <p:spTgt spid="7">
                                            <p:txEl>
                                              <p:pRg st="16" end="16"/>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7">
                                            <p:txEl>
                                              <p:pRg st="18" end="18"/>
                                            </p:txEl>
                                          </p:spTgt>
                                        </p:tgtEl>
                                        <p:attrNameLst>
                                          <p:attrName>style.visibility</p:attrName>
                                        </p:attrNameLst>
                                      </p:cBhvr>
                                      <p:to>
                                        <p:strVal val="visible"/>
                                      </p:to>
                                    </p:set>
                                    <p:anim calcmode="lin" valueType="num">
                                      <p:cBhvr additive="base">
                                        <p:cTn id="63" dur="1000" fill="hold"/>
                                        <p:tgtEl>
                                          <p:spTgt spid="7">
                                            <p:txEl>
                                              <p:pRg st="18" end="18"/>
                                            </p:txEl>
                                          </p:spTgt>
                                        </p:tgtEl>
                                        <p:attrNameLst>
                                          <p:attrName>ppt_x</p:attrName>
                                        </p:attrNameLst>
                                      </p:cBhvr>
                                      <p:tavLst>
                                        <p:tav tm="0">
                                          <p:val>
                                            <p:strVal val="#ppt_x"/>
                                          </p:val>
                                        </p:tav>
                                        <p:tav tm="100000">
                                          <p:val>
                                            <p:strVal val="#ppt_x"/>
                                          </p:val>
                                        </p:tav>
                                      </p:tavLst>
                                    </p:anim>
                                    <p:anim calcmode="lin" valueType="num">
                                      <p:cBhvr additive="base">
                                        <p:cTn id="64" dur="1000" fill="hold"/>
                                        <p:tgtEl>
                                          <p:spTgt spid="7">
                                            <p:txEl>
                                              <p:pRg st="18" end="18"/>
                                            </p:tx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7">
                                            <p:txEl>
                                              <p:pRg st="20" end="20"/>
                                            </p:txEl>
                                          </p:spTgt>
                                        </p:tgtEl>
                                        <p:attrNameLst>
                                          <p:attrName>style.visibility</p:attrName>
                                        </p:attrNameLst>
                                      </p:cBhvr>
                                      <p:to>
                                        <p:strVal val="visible"/>
                                      </p:to>
                                    </p:set>
                                    <p:anim calcmode="lin" valueType="num">
                                      <p:cBhvr additive="base">
                                        <p:cTn id="69" dur="1000" fill="hold"/>
                                        <p:tgtEl>
                                          <p:spTgt spid="7">
                                            <p:txEl>
                                              <p:pRg st="20" end="20"/>
                                            </p:txEl>
                                          </p:spTgt>
                                        </p:tgtEl>
                                        <p:attrNameLst>
                                          <p:attrName>ppt_x</p:attrName>
                                        </p:attrNameLst>
                                      </p:cBhvr>
                                      <p:tavLst>
                                        <p:tav tm="0">
                                          <p:val>
                                            <p:strVal val="#ppt_x"/>
                                          </p:val>
                                        </p:tav>
                                        <p:tav tm="100000">
                                          <p:val>
                                            <p:strVal val="#ppt_x"/>
                                          </p:val>
                                        </p:tav>
                                      </p:tavLst>
                                    </p:anim>
                                    <p:anim calcmode="lin" valueType="num">
                                      <p:cBhvr additive="base">
                                        <p:cTn id="70" dur="1000" fill="hold"/>
                                        <p:tgtEl>
                                          <p:spTgt spid="7">
                                            <p:txEl>
                                              <p:pRg st="20" end="20"/>
                                            </p:txEl>
                                          </p:spTgt>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53" presetClass="entr" presetSubtype="16" fill="hold" nodeType="clickEffect">
                                  <p:stCondLst>
                                    <p:cond delay="0"/>
                                  </p:stCondLst>
                                  <p:childTnLst>
                                    <p:set>
                                      <p:cBhvr>
                                        <p:cTn id="74" dur="1" fill="hold">
                                          <p:stCondLst>
                                            <p:cond delay="0"/>
                                          </p:stCondLst>
                                        </p:cTn>
                                        <p:tgtEl>
                                          <p:spTgt spid="7">
                                            <p:txEl>
                                              <p:pRg st="22" end="22"/>
                                            </p:txEl>
                                          </p:spTgt>
                                        </p:tgtEl>
                                        <p:attrNameLst>
                                          <p:attrName>style.visibility</p:attrName>
                                        </p:attrNameLst>
                                      </p:cBhvr>
                                      <p:to>
                                        <p:strVal val="visible"/>
                                      </p:to>
                                    </p:set>
                                    <p:anim calcmode="lin" valueType="num">
                                      <p:cBhvr>
                                        <p:cTn id="75" dur="1000" fill="hold"/>
                                        <p:tgtEl>
                                          <p:spTgt spid="7">
                                            <p:txEl>
                                              <p:pRg st="22" end="22"/>
                                            </p:txEl>
                                          </p:spTgt>
                                        </p:tgtEl>
                                        <p:attrNameLst>
                                          <p:attrName>ppt_w</p:attrName>
                                        </p:attrNameLst>
                                      </p:cBhvr>
                                      <p:tavLst>
                                        <p:tav tm="0">
                                          <p:val>
                                            <p:fltVal val="0"/>
                                          </p:val>
                                        </p:tav>
                                        <p:tav tm="100000">
                                          <p:val>
                                            <p:strVal val="#ppt_w"/>
                                          </p:val>
                                        </p:tav>
                                      </p:tavLst>
                                    </p:anim>
                                    <p:anim calcmode="lin" valueType="num">
                                      <p:cBhvr>
                                        <p:cTn id="76" dur="1000" fill="hold"/>
                                        <p:tgtEl>
                                          <p:spTgt spid="7">
                                            <p:txEl>
                                              <p:pRg st="22" end="22"/>
                                            </p:txEl>
                                          </p:spTgt>
                                        </p:tgtEl>
                                        <p:attrNameLst>
                                          <p:attrName>ppt_h</p:attrName>
                                        </p:attrNameLst>
                                      </p:cBhvr>
                                      <p:tavLst>
                                        <p:tav tm="0">
                                          <p:val>
                                            <p:fltVal val="0"/>
                                          </p:val>
                                        </p:tav>
                                        <p:tav tm="100000">
                                          <p:val>
                                            <p:strVal val="#ppt_h"/>
                                          </p:val>
                                        </p:tav>
                                      </p:tavLst>
                                    </p:anim>
                                    <p:animEffect transition="in" filter="fade">
                                      <p:cBhvr>
                                        <p:cTn id="77" dur="1000"/>
                                        <p:tgtEl>
                                          <p:spTgt spid="7">
                                            <p:txEl>
                                              <p:pRg st="22" end="2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umsplatzhalter 5"/>
          <p:cNvSpPr>
            <a:spLocks noGrp="1"/>
          </p:cNvSpPr>
          <p:nvPr>
            <p:ph type="dt" sz="quarter" idx="10"/>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783CD93C-5BB0-4CAE-A682-6A2C49172200}" type="datetime1">
              <a:rPr lang="de-DE" sz="800"/>
              <a:pPr/>
              <a:t>14.04.2014</a:t>
            </a:fld>
            <a:endParaRPr lang="de-DE" sz="800"/>
          </a:p>
        </p:txBody>
      </p:sp>
      <p:sp>
        <p:nvSpPr>
          <p:cNvPr id="8195" name="Fußzeilenplatzhalter 6"/>
          <p:cNvSpPr>
            <a:spLocks noGrp="1"/>
          </p:cNvSpPr>
          <p:nvPr>
            <p:ph type="ftr" sz="quarter" idx="11"/>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r>
              <a:rPr lang="de-DE" sz="800" dirty="0"/>
              <a:t>Meyer/Ortmann/Schnabel/Seim/</a:t>
            </a:r>
            <a:r>
              <a:rPr lang="de-DE" sz="800" dirty="0" err="1"/>
              <a:t>Ziehr</a:t>
            </a:r>
            <a:endParaRPr lang="de-DE" sz="800" dirty="0"/>
          </a:p>
        </p:txBody>
      </p:sp>
      <p:sp>
        <p:nvSpPr>
          <p:cNvPr id="8196" name="Foliennummernplatzhalter 7"/>
          <p:cNvSpPr>
            <a:spLocks noGrp="1"/>
          </p:cNvSpPr>
          <p:nvPr>
            <p:ph type="sldNum" sz="quarter" idx="12"/>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39A73BEB-DBC3-4102-840A-021995602834}" type="slidenum">
              <a:rPr lang="de-DE" sz="800"/>
              <a:pPr/>
              <a:t>5</a:t>
            </a:fld>
            <a:endParaRPr lang="de-DE" sz="800" dirty="0"/>
          </a:p>
        </p:txBody>
      </p:sp>
      <p:sp>
        <p:nvSpPr>
          <p:cNvPr id="8197" name="Rectangle 2"/>
          <p:cNvSpPr>
            <a:spLocks noGrp="1" noChangeArrowheads="1"/>
          </p:cNvSpPr>
          <p:nvPr>
            <p:ph type="title"/>
          </p:nvPr>
        </p:nvSpPr>
        <p:spPr>
          <a:xfrm>
            <a:off x="0" y="107950"/>
            <a:ext cx="9648825" cy="719138"/>
          </a:xfrm>
          <a:solidFill>
            <a:srgbClr val="000000"/>
          </a:solidFill>
        </p:spPr>
        <p:txBody>
          <a:bodyPr/>
          <a:lstStyle/>
          <a:p>
            <a:pPr eaLnBrk="1" hangingPunct="1"/>
            <a:r>
              <a:rPr lang="de-DE" sz="3800" b="1" dirty="0" smtClean="0"/>
              <a:t> </a:t>
            </a:r>
            <a:r>
              <a:rPr lang="de-DE" sz="3200" b="1" dirty="0" smtClean="0">
                <a:solidFill>
                  <a:srgbClr val="FFFF00"/>
                </a:solidFill>
              </a:rPr>
              <a:t>Die Grundsätze unsere Jugendarbeit:</a:t>
            </a:r>
          </a:p>
        </p:txBody>
      </p:sp>
      <p:sp>
        <p:nvSpPr>
          <p:cNvPr id="8198" name="Rectangle 3"/>
          <p:cNvSpPr>
            <a:spLocks noGrp="1" noChangeArrowheads="1"/>
          </p:cNvSpPr>
          <p:nvPr>
            <p:ph type="body" sz="half" idx="1"/>
          </p:nvPr>
        </p:nvSpPr>
        <p:spPr>
          <a:xfrm>
            <a:off x="287338" y="1188000"/>
            <a:ext cx="9145587" cy="5284701"/>
          </a:xfrm>
        </p:spPr>
        <p:txBody>
          <a:bodyPr>
            <a:spAutoFit/>
          </a:bodyPr>
          <a:lstStyle/>
          <a:p>
            <a:pPr marL="179388" indent="-179388" eaLnBrk="1" hangingPunct="1">
              <a:lnSpc>
                <a:spcPct val="80000"/>
              </a:lnSpc>
              <a:tabLst>
                <a:tab pos="179388" algn="l"/>
              </a:tabLst>
            </a:pPr>
            <a:endParaRPr lang="de-DE" sz="200" b="1" dirty="0" smtClean="0">
              <a:solidFill>
                <a:srgbClr val="FF0066"/>
              </a:solidFill>
            </a:endParaRPr>
          </a:p>
          <a:p>
            <a:pPr marL="179388" indent="-179388" eaLnBrk="1" hangingPunct="1">
              <a:lnSpc>
                <a:spcPct val="80000"/>
              </a:lnSpc>
              <a:tabLst>
                <a:tab pos="179388" algn="l"/>
              </a:tabLst>
            </a:pPr>
            <a:r>
              <a:rPr lang="de-DE" sz="1500" b="1" dirty="0" smtClean="0"/>
              <a:t>In unserer JFG ist   J E D E R </a:t>
            </a:r>
          </a:p>
          <a:p>
            <a:pPr marL="0" indent="0" eaLnBrk="1" hangingPunct="1">
              <a:lnSpc>
                <a:spcPct val="80000"/>
              </a:lnSpc>
              <a:buNone/>
              <a:tabLst>
                <a:tab pos="179388" algn="l"/>
              </a:tabLst>
            </a:pPr>
            <a:r>
              <a:rPr lang="de-DE" sz="600" b="1" dirty="0"/>
              <a:t>	</a:t>
            </a:r>
            <a:r>
              <a:rPr lang="de-DE" sz="600" b="1" dirty="0" smtClean="0"/>
              <a:t>		</a:t>
            </a:r>
          </a:p>
          <a:p>
            <a:pPr marL="0" indent="0" eaLnBrk="1" hangingPunct="1">
              <a:lnSpc>
                <a:spcPct val="80000"/>
              </a:lnSpc>
              <a:buNone/>
              <a:tabLst>
                <a:tab pos="179388" algn="l"/>
              </a:tabLst>
            </a:pPr>
            <a:r>
              <a:rPr lang="de-DE" sz="1500" b="1" dirty="0"/>
              <a:t> </a:t>
            </a:r>
            <a:r>
              <a:rPr lang="de-DE" sz="1500" b="1" dirty="0" smtClean="0"/>
              <a:t>              </a:t>
            </a:r>
            <a:r>
              <a:rPr lang="de-DE" sz="1500" b="1" u="sng" dirty="0" smtClean="0"/>
              <a:t>– unabhängig von   H E R K U N F T,   H A U T F A R B E   und   G L A U B E –</a:t>
            </a:r>
            <a:r>
              <a:rPr lang="de-DE" sz="1500" b="1" dirty="0" smtClean="0"/>
              <a:t> </a:t>
            </a:r>
          </a:p>
          <a:p>
            <a:pPr marL="0" indent="0" eaLnBrk="1" hangingPunct="1">
              <a:lnSpc>
                <a:spcPct val="80000"/>
              </a:lnSpc>
              <a:buNone/>
              <a:tabLst>
                <a:tab pos="179388" algn="l"/>
              </a:tabLst>
            </a:pPr>
            <a:endParaRPr lang="de-DE" sz="600" b="1" dirty="0"/>
          </a:p>
          <a:p>
            <a:pPr marL="0" indent="0" eaLnBrk="1" hangingPunct="1">
              <a:lnSpc>
                <a:spcPct val="80000"/>
              </a:lnSpc>
              <a:buNone/>
              <a:tabLst>
                <a:tab pos="179388" algn="l"/>
              </a:tabLst>
            </a:pPr>
            <a:r>
              <a:rPr lang="de-DE" sz="1500" b="1" dirty="0" smtClean="0"/>
              <a:t>    der nach unseren Regeln Fußball   L E R N E N   oder   L E H R E N   will, herzlich willkommen. </a:t>
            </a:r>
          </a:p>
          <a:p>
            <a:pPr marL="179388" indent="-179388" eaLnBrk="1" hangingPunct="1">
              <a:lnSpc>
                <a:spcPct val="80000"/>
              </a:lnSpc>
              <a:buFontTx/>
              <a:buNone/>
              <a:tabLst>
                <a:tab pos="179388" algn="l"/>
              </a:tabLst>
            </a:pPr>
            <a:endParaRPr lang="de-DE" sz="600" b="1" dirty="0" smtClean="0"/>
          </a:p>
          <a:p>
            <a:pPr marL="179388" indent="-179388" eaLnBrk="1" hangingPunct="1">
              <a:lnSpc>
                <a:spcPct val="80000"/>
              </a:lnSpc>
              <a:tabLst>
                <a:tab pos="179388" algn="l"/>
              </a:tabLst>
            </a:pPr>
            <a:r>
              <a:rPr lang="de-DE" sz="1500" b="1" dirty="0" smtClean="0"/>
              <a:t>Die fußballerische Ausbildung sowie die Förderung der Persönlichkeit und der sozialen </a:t>
            </a:r>
            <a:r>
              <a:rPr lang="de-DE" sz="1500" b="1" dirty="0" err="1" smtClean="0"/>
              <a:t>Kompe-tenz</a:t>
            </a:r>
            <a:r>
              <a:rPr lang="de-DE" sz="1500" b="1" dirty="0" smtClean="0"/>
              <a:t> der Spieler steht im Vordergrund und geht einem möglichen kurzfristigen Erfolg vor. </a:t>
            </a:r>
          </a:p>
          <a:p>
            <a:pPr marL="179388" indent="-179388" eaLnBrk="1" hangingPunct="1">
              <a:lnSpc>
                <a:spcPct val="80000"/>
              </a:lnSpc>
              <a:buFontTx/>
              <a:buNone/>
              <a:tabLst>
                <a:tab pos="179388" algn="l"/>
              </a:tabLst>
            </a:pPr>
            <a:endParaRPr lang="de-DE" sz="600" b="1" dirty="0" smtClean="0"/>
          </a:p>
          <a:p>
            <a:pPr marL="179388" indent="-179388" eaLnBrk="1" hangingPunct="1">
              <a:lnSpc>
                <a:spcPct val="80000"/>
              </a:lnSpc>
              <a:tabLst>
                <a:tab pos="179388" algn="l"/>
              </a:tabLst>
            </a:pPr>
            <a:r>
              <a:rPr lang="de-DE" sz="1500" b="1" dirty="0" smtClean="0"/>
              <a:t>Jeder einzelne unserer Spielern ist als Persönlichkeit wichtig und wird entsprechend seinen Fähigkeiten gefördert und gefordert. </a:t>
            </a:r>
          </a:p>
          <a:p>
            <a:pPr marL="179388" indent="-179388" eaLnBrk="1" hangingPunct="1">
              <a:lnSpc>
                <a:spcPct val="80000"/>
              </a:lnSpc>
              <a:tabLst>
                <a:tab pos="179388" algn="l"/>
              </a:tabLst>
            </a:pPr>
            <a:endParaRPr lang="de-DE" sz="600" b="1" dirty="0" smtClean="0"/>
          </a:p>
          <a:p>
            <a:pPr marL="179388" indent="-179388" eaLnBrk="1" hangingPunct="1">
              <a:lnSpc>
                <a:spcPct val="80000"/>
              </a:lnSpc>
              <a:tabLst>
                <a:tab pos="179388" algn="l"/>
              </a:tabLst>
            </a:pPr>
            <a:r>
              <a:rPr lang="de-DE" sz="1500" b="1" dirty="0" smtClean="0"/>
              <a:t>Die Kinder und Jugendlichen spielen in den für sie altersmäßig vorgegebenen Teams. Über eine mögliche Abweichung hiervon wird in begründeten Ausnahmefällen durch die verantwortlichen Trainer sowie die Vorstandschaft der JFG entschieden. Hauptkriterium hierfür ist allein die optimale Förderung und Ausbildung des betreffenden Spielers.</a:t>
            </a:r>
          </a:p>
          <a:p>
            <a:pPr marL="179388" indent="-179388" eaLnBrk="1" hangingPunct="1">
              <a:lnSpc>
                <a:spcPct val="80000"/>
              </a:lnSpc>
              <a:buFontTx/>
              <a:buNone/>
              <a:tabLst>
                <a:tab pos="179388" algn="l"/>
              </a:tabLst>
            </a:pPr>
            <a:endParaRPr lang="de-DE" sz="600" b="1" dirty="0" smtClean="0"/>
          </a:p>
          <a:p>
            <a:pPr marL="179388" indent="-179388" eaLnBrk="1" hangingPunct="1">
              <a:lnSpc>
                <a:spcPct val="80000"/>
              </a:lnSpc>
              <a:tabLst>
                <a:tab pos="179388" algn="l"/>
              </a:tabLst>
            </a:pPr>
            <a:r>
              <a:rPr lang="de-DE" sz="1500" b="1" dirty="0" smtClean="0"/>
              <a:t>Die Spieler bekommen in den Bereichen U7 – U13 im Rahmen von Spielen und Turnieren genügend Einsatzzeit. Beginnend ab dem Bereich U15 (C-Junioren) gehen wir sukzessive dazu über die Teams nach dem Leistungsprinzip zu trainieren und aufzustellen.</a:t>
            </a:r>
          </a:p>
          <a:p>
            <a:pPr marL="179388" indent="-179388" eaLnBrk="1" hangingPunct="1">
              <a:lnSpc>
                <a:spcPct val="80000"/>
              </a:lnSpc>
              <a:tabLst>
                <a:tab pos="179388" algn="l"/>
              </a:tabLst>
            </a:pPr>
            <a:endParaRPr lang="de-DE" sz="600" b="1" dirty="0" smtClean="0"/>
          </a:p>
          <a:p>
            <a:pPr marL="179388" indent="-179388" eaLnBrk="1" hangingPunct="1">
              <a:lnSpc>
                <a:spcPct val="80000"/>
              </a:lnSpc>
              <a:tabLst>
                <a:tab pos="179388" algn="l"/>
              </a:tabLst>
            </a:pPr>
            <a:r>
              <a:rPr lang="de-DE" sz="1500" b="1" dirty="0" smtClean="0"/>
              <a:t>Trainer, Betreuer und Spieler identifizieren sich mit unserem Verein, erkennen geltende Regeln an und verhalten sich auf bzw. neben dem Platz entsprechend. Ehrlichkeit, Fairplay, Respekt und die Einhaltung der Fußballregeln ist hierbei selbstverständlich.</a:t>
            </a:r>
          </a:p>
          <a:p>
            <a:pPr marL="0" indent="0" eaLnBrk="1" hangingPunct="1">
              <a:lnSpc>
                <a:spcPct val="80000"/>
              </a:lnSpc>
              <a:buNone/>
              <a:tabLst>
                <a:tab pos="179388" algn="l"/>
              </a:tabLst>
            </a:pPr>
            <a:endParaRPr lang="de-DE" sz="600" b="1" dirty="0" smtClean="0"/>
          </a:p>
          <a:p>
            <a:pPr marL="179388" indent="-179388" eaLnBrk="1" hangingPunct="1">
              <a:lnSpc>
                <a:spcPct val="80000"/>
              </a:lnSpc>
              <a:tabLst>
                <a:tab pos="179388" algn="l"/>
              </a:tabLst>
            </a:pPr>
            <a:r>
              <a:rPr lang="de-DE" sz="1500" b="1" dirty="0" smtClean="0"/>
              <a:t>Wir </a:t>
            </a:r>
            <a:r>
              <a:rPr lang="de-DE" sz="1500" b="1" dirty="0"/>
              <a:t>lehnen Drogenmissbrauch, alle radikale Strömungen und Gesinnungen strikt ab. </a:t>
            </a:r>
          </a:p>
          <a:p>
            <a:pPr marL="0" indent="0" eaLnBrk="1" hangingPunct="1">
              <a:lnSpc>
                <a:spcPct val="80000"/>
              </a:lnSpc>
              <a:buNone/>
              <a:tabLst>
                <a:tab pos="179388" algn="l"/>
              </a:tabLst>
            </a:pPr>
            <a:endParaRPr lang="de-DE" sz="600" b="1" dirty="0" smtClean="0"/>
          </a:p>
          <a:p>
            <a:pPr marL="179388" indent="-179388" eaLnBrk="1" hangingPunct="1">
              <a:lnSpc>
                <a:spcPct val="80000"/>
              </a:lnSpc>
              <a:tabLst>
                <a:tab pos="179388" algn="l"/>
              </a:tabLst>
            </a:pPr>
            <a:r>
              <a:rPr lang="de-DE" sz="1500" b="1" dirty="0" smtClean="0"/>
              <a:t>Die auf den nächsten Seiten genannten Verhaltensregeln sind elementare Grundvoraussetz-</a:t>
            </a:r>
            <a:r>
              <a:rPr lang="de-DE" sz="1500" b="1" dirty="0" err="1" smtClean="0"/>
              <a:t>ungen</a:t>
            </a:r>
            <a:r>
              <a:rPr lang="de-DE" sz="1500" b="1" dirty="0" smtClean="0"/>
              <a:t> für ein faires und respektvolles Miteinander und damit für </a:t>
            </a:r>
            <a:r>
              <a:rPr lang="de-DE" sz="1500" b="1" u="sng" dirty="0" smtClean="0"/>
              <a:t>ALLE</a:t>
            </a:r>
            <a:r>
              <a:rPr lang="de-DE" sz="1500" b="1" dirty="0" smtClean="0"/>
              <a:t> verbindlich.  Ein fort-dauerndes Fehlverhalten zieht entsprechende Konsequenzen nach sich.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198">
                                            <p:txEl>
                                              <p:pRg st="1" end="1"/>
                                            </p:txEl>
                                          </p:spTgt>
                                        </p:tgtEl>
                                        <p:attrNameLst>
                                          <p:attrName>style.visibility</p:attrName>
                                        </p:attrNameLst>
                                      </p:cBhvr>
                                      <p:to>
                                        <p:strVal val="visible"/>
                                      </p:to>
                                    </p:set>
                                    <p:anim calcmode="lin" valueType="num">
                                      <p:cBhvr additive="base">
                                        <p:cTn id="7" dur="1000" fill="hold"/>
                                        <p:tgtEl>
                                          <p:spTgt spid="8198">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8198">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198">
                                            <p:txEl>
                                              <p:pRg st="3" end="3"/>
                                            </p:txEl>
                                          </p:spTgt>
                                        </p:tgtEl>
                                        <p:attrNameLst>
                                          <p:attrName>style.visibility</p:attrName>
                                        </p:attrNameLst>
                                      </p:cBhvr>
                                      <p:to>
                                        <p:strVal val="visible"/>
                                      </p:to>
                                    </p:set>
                                    <p:anim calcmode="lin" valueType="num">
                                      <p:cBhvr additive="base">
                                        <p:cTn id="11" dur="1000" fill="hold"/>
                                        <p:tgtEl>
                                          <p:spTgt spid="8198">
                                            <p:txEl>
                                              <p:pRg st="3" end="3"/>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8198">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198">
                                            <p:txEl>
                                              <p:pRg st="5" end="5"/>
                                            </p:txEl>
                                          </p:spTgt>
                                        </p:tgtEl>
                                        <p:attrNameLst>
                                          <p:attrName>style.visibility</p:attrName>
                                        </p:attrNameLst>
                                      </p:cBhvr>
                                      <p:to>
                                        <p:strVal val="visible"/>
                                      </p:to>
                                    </p:set>
                                    <p:anim calcmode="lin" valueType="num">
                                      <p:cBhvr additive="base">
                                        <p:cTn id="15" dur="1000" fill="hold"/>
                                        <p:tgtEl>
                                          <p:spTgt spid="8198">
                                            <p:txEl>
                                              <p:pRg st="5" end="5"/>
                                            </p:txEl>
                                          </p:spTgt>
                                        </p:tgtEl>
                                        <p:attrNameLst>
                                          <p:attrName>ppt_x</p:attrName>
                                        </p:attrNameLst>
                                      </p:cBhvr>
                                      <p:tavLst>
                                        <p:tav tm="0">
                                          <p:val>
                                            <p:strVal val="#ppt_x"/>
                                          </p:val>
                                        </p:tav>
                                        <p:tav tm="100000">
                                          <p:val>
                                            <p:strVal val="#ppt_x"/>
                                          </p:val>
                                        </p:tav>
                                      </p:tavLst>
                                    </p:anim>
                                    <p:anim calcmode="lin" valueType="num">
                                      <p:cBhvr additive="base">
                                        <p:cTn id="16" dur="1000" fill="hold"/>
                                        <p:tgtEl>
                                          <p:spTgt spid="819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8198">
                                            <p:txEl>
                                              <p:pRg st="7" end="7"/>
                                            </p:txEl>
                                          </p:spTgt>
                                        </p:tgtEl>
                                        <p:attrNameLst>
                                          <p:attrName>style.visibility</p:attrName>
                                        </p:attrNameLst>
                                      </p:cBhvr>
                                      <p:to>
                                        <p:strVal val="visible"/>
                                      </p:to>
                                    </p:set>
                                    <p:anim calcmode="lin" valueType="num">
                                      <p:cBhvr additive="base">
                                        <p:cTn id="21" dur="1000" fill="hold"/>
                                        <p:tgtEl>
                                          <p:spTgt spid="8198">
                                            <p:txEl>
                                              <p:pRg st="7" end="7"/>
                                            </p:txEl>
                                          </p:spTgt>
                                        </p:tgtEl>
                                        <p:attrNameLst>
                                          <p:attrName>ppt_x</p:attrName>
                                        </p:attrNameLst>
                                      </p:cBhvr>
                                      <p:tavLst>
                                        <p:tav tm="0">
                                          <p:val>
                                            <p:strVal val="#ppt_x"/>
                                          </p:val>
                                        </p:tav>
                                        <p:tav tm="100000">
                                          <p:val>
                                            <p:strVal val="#ppt_x"/>
                                          </p:val>
                                        </p:tav>
                                      </p:tavLst>
                                    </p:anim>
                                    <p:anim calcmode="lin" valueType="num">
                                      <p:cBhvr additive="base">
                                        <p:cTn id="22" dur="1000" fill="hold"/>
                                        <p:tgtEl>
                                          <p:spTgt spid="819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8198">
                                            <p:txEl>
                                              <p:pRg st="9" end="9"/>
                                            </p:txEl>
                                          </p:spTgt>
                                        </p:tgtEl>
                                        <p:attrNameLst>
                                          <p:attrName>style.visibility</p:attrName>
                                        </p:attrNameLst>
                                      </p:cBhvr>
                                      <p:to>
                                        <p:strVal val="visible"/>
                                      </p:to>
                                    </p:set>
                                    <p:anim calcmode="lin" valueType="num">
                                      <p:cBhvr additive="base">
                                        <p:cTn id="27" dur="1000" fill="hold"/>
                                        <p:tgtEl>
                                          <p:spTgt spid="8198">
                                            <p:txEl>
                                              <p:pRg st="9" end="9"/>
                                            </p:txEl>
                                          </p:spTgt>
                                        </p:tgtEl>
                                        <p:attrNameLst>
                                          <p:attrName>ppt_x</p:attrName>
                                        </p:attrNameLst>
                                      </p:cBhvr>
                                      <p:tavLst>
                                        <p:tav tm="0">
                                          <p:val>
                                            <p:strVal val="#ppt_x"/>
                                          </p:val>
                                        </p:tav>
                                        <p:tav tm="100000">
                                          <p:val>
                                            <p:strVal val="#ppt_x"/>
                                          </p:val>
                                        </p:tav>
                                      </p:tavLst>
                                    </p:anim>
                                    <p:anim calcmode="lin" valueType="num">
                                      <p:cBhvr additive="base">
                                        <p:cTn id="28" dur="1000" fill="hold"/>
                                        <p:tgtEl>
                                          <p:spTgt spid="8198">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8198">
                                            <p:txEl>
                                              <p:pRg st="11" end="11"/>
                                            </p:txEl>
                                          </p:spTgt>
                                        </p:tgtEl>
                                        <p:attrNameLst>
                                          <p:attrName>style.visibility</p:attrName>
                                        </p:attrNameLst>
                                      </p:cBhvr>
                                      <p:to>
                                        <p:strVal val="visible"/>
                                      </p:to>
                                    </p:set>
                                    <p:anim calcmode="lin" valueType="num">
                                      <p:cBhvr additive="base">
                                        <p:cTn id="33" dur="1000" fill="hold"/>
                                        <p:tgtEl>
                                          <p:spTgt spid="8198">
                                            <p:txEl>
                                              <p:pRg st="11" end="11"/>
                                            </p:txEl>
                                          </p:spTgt>
                                        </p:tgtEl>
                                        <p:attrNameLst>
                                          <p:attrName>ppt_x</p:attrName>
                                        </p:attrNameLst>
                                      </p:cBhvr>
                                      <p:tavLst>
                                        <p:tav tm="0">
                                          <p:val>
                                            <p:strVal val="#ppt_x"/>
                                          </p:val>
                                        </p:tav>
                                        <p:tav tm="100000">
                                          <p:val>
                                            <p:strVal val="#ppt_x"/>
                                          </p:val>
                                        </p:tav>
                                      </p:tavLst>
                                    </p:anim>
                                    <p:anim calcmode="lin" valueType="num">
                                      <p:cBhvr additive="base">
                                        <p:cTn id="34" dur="1000" fill="hold"/>
                                        <p:tgtEl>
                                          <p:spTgt spid="8198">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8198">
                                            <p:txEl>
                                              <p:pRg st="13" end="13"/>
                                            </p:txEl>
                                          </p:spTgt>
                                        </p:tgtEl>
                                        <p:attrNameLst>
                                          <p:attrName>style.visibility</p:attrName>
                                        </p:attrNameLst>
                                      </p:cBhvr>
                                      <p:to>
                                        <p:strVal val="visible"/>
                                      </p:to>
                                    </p:set>
                                    <p:anim calcmode="lin" valueType="num">
                                      <p:cBhvr additive="base">
                                        <p:cTn id="39" dur="1000" fill="hold"/>
                                        <p:tgtEl>
                                          <p:spTgt spid="8198">
                                            <p:txEl>
                                              <p:pRg st="13" end="13"/>
                                            </p:txEl>
                                          </p:spTgt>
                                        </p:tgtEl>
                                        <p:attrNameLst>
                                          <p:attrName>ppt_x</p:attrName>
                                        </p:attrNameLst>
                                      </p:cBhvr>
                                      <p:tavLst>
                                        <p:tav tm="0">
                                          <p:val>
                                            <p:strVal val="#ppt_x"/>
                                          </p:val>
                                        </p:tav>
                                        <p:tav tm="100000">
                                          <p:val>
                                            <p:strVal val="#ppt_x"/>
                                          </p:val>
                                        </p:tav>
                                      </p:tavLst>
                                    </p:anim>
                                    <p:anim calcmode="lin" valueType="num">
                                      <p:cBhvr additive="base">
                                        <p:cTn id="40" dur="1000" fill="hold"/>
                                        <p:tgtEl>
                                          <p:spTgt spid="8198">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8198">
                                            <p:txEl>
                                              <p:pRg st="15" end="15"/>
                                            </p:txEl>
                                          </p:spTgt>
                                        </p:tgtEl>
                                        <p:attrNameLst>
                                          <p:attrName>style.visibility</p:attrName>
                                        </p:attrNameLst>
                                      </p:cBhvr>
                                      <p:to>
                                        <p:strVal val="visible"/>
                                      </p:to>
                                    </p:set>
                                    <p:anim calcmode="lin" valueType="num">
                                      <p:cBhvr additive="base">
                                        <p:cTn id="45" dur="1000" fill="hold"/>
                                        <p:tgtEl>
                                          <p:spTgt spid="8198">
                                            <p:txEl>
                                              <p:pRg st="15" end="15"/>
                                            </p:txEl>
                                          </p:spTgt>
                                        </p:tgtEl>
                                        <p:attrNameLst>
                                          <p:attrName>ppt_x</p:attrName>
                                        </p:attrNameLst>
                                      </p:cBhvr>
                                      <p:tavLst>
                                        <p:tav tm="0">
                                          <p:val>
                                            <p:strVal val="#ppt_x"/>
                                          </p:val>
                                        </p:tav>
                                        <p:tav tm="100000">
                                          <p:val>
                                            <p:strVal val="#ppt_x"/>
                                          </p:val>
                                        </p:tav>
                                      </p:tavLst>
                                    </p:anim>
                                    <p:anim calcmode="lin" valueType="num">
                                      <p:cBhvr additive="base">
                                        <p:cTn id="46" dur="1000" fill="hold"/>
                                        <p:tgtEl>
                                          <p:spTgt spid="8198">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8198">
                                            <p:txEl>
                                              <p:pRg st="17" end="17"/>
                                            </p:txEl>
                                          </p:spTgt>
                                        </p:tgtEl>
                                        <p:attrNameLst>
                                          <p:attrName>style.visibility</p:attrName>
                                        </p:attrNameLst>
                                      </p:cBhvr>
                                      <p:to>
                                        <p:strVal val="visible"/>
                                      </p:to>
                                    </p:set>
                                    <p:anim calcmode="lin" valueType="num">
                                      <p:cBhvr additive="base">
                                        <p:cTn id="51" dur="1000" fill="hold"/>
                                        <p:tgtEl>
                                          <p:spTgt spid="8198">
                                            <p:txEl>
                                              <p:pRg st="17" end="17"/>
                                            </p:txEl>
                                          </p:spTgt>
                                        </p:tgtEl>
                                        <p:attrNameLst>
                                          <p:attrName>ppt_x</p:attrName>
                                        </p:attrNameLst>
                                      </p:cBhvr>
                                      <p:tavLst>
                                        <p:tav tm="0">
                                          <p:val>
                                            <p:strVal val="#ppt_x"/>
                                          </p:val>
                                        </p:tav>
                                        <p:tav tm="100000">
                                          <p:val>
                                            <p:strVal val="#ppt_x"/>
                                          </p:val>
                                        </p:tav>
                                      </p:tavLst>
                                    </p:anim>
                                    <p:anim calcmode="lin" valueType="num">
                                      <p:cBhvr additive="base">
                                        <p:cTn id="52" dur="1000" fill="hold"/>
                                        <p:tgtEl>
                                          <p:spTgt spid="8198">
                                            <p:txEl>
                                              <p:pRg st="17" end="17"/>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8198">
                                            <p:txEl>
                                              <p:pRg st="19" end="19"/>
                                            </p:txEl>
                                          </p:spTgt>
                                        </p:tgtEl>
                                        <p:attrNameLst>
                                          <p:attrName>style.visibility</p:attrName>
                                        </p:attrNameLst>
                                      </p:cBhvr>
                                      <p:to>
                                        <p:strVal val="visible"/>
                                      </p:to>
                                    </p:set>
                                    <p:anim calcmode="lin" valueType="num">
                                      <p:cBhvr additive="base">
                                        <p:cTn id="57" dur="1000" fill="hold"/>
                                        <p:tgtEl>
                                          <p:spTgt spid="8198">
                                            <p:txEl>
                                              <p:pRg st="19" end="19"/>
                                            </p:txEl>
                                          </p:spTgt>
                                        </p:tgtEl>
                                        <p:attrNameLst>
                                          <p:attrName>ppt_x</p:attrName>
                                        </p:attrNameLst>
                                      </p:cBhvr>
                                      <p:tavLst>
                                        <p:tav tm="0">
                                          <p:val>
                                            <p:strVal val="#ppt_x"/>
                                          </p:val>
                                        </p:tav>
                                        <p:tav tm="100000">
                                          <p:val>
                                            <p:strVal val="#ppt_x"/>
                                          </p:val>
                                        </p:tav>
                                      </p:tavLst>
                                    </p:anim>
                                    <p:anim calcmode="lin" valueType="num">
                                      <p:cBhvr additive="base">
                                        <p:cTn id="58" dur="1000" fill="hold"/>
                                        <p:tgtEl>
                                          <p:spTgt spid="8198">
                                            <p:txEl>
                                              <p:pRg st="19" end="1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umsplatzhalter 5"/>
          <p:cNvSpPr>
            <a:spLocks noGrp="1"/>
          </p:cNvSpPr>
          <p:nvPr>
            <p:ph type="dt" sz="quarter" idx="10"/>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51B00663-98D1-48CD-8544-7794F423338B}" type="datetime1">
              <a:rPr lang="de-DE" sz="800"/>
              <a:pPr/>
              <a:t>14.04.2014</a:t>
            </a:fld>
            <a:endParaRPr lang="de-DE" sz="800"/>
          </a:p>
        </p:txBody>
      </p:sp>
      <p:sp>
        <p:nvSpPr>
          <p:cNvPr id="9219" name="Fußzeilenplatzhalter 6"/>
          <p:cNvSpPr>
            <a:spLocks noGrp="1"/>
          </p:cNvSpPr>
          <p:nvPr>
            <p:ph type="ftr" sz="quarter" idx="11"/>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r>
              <a:rPr lang="de-DE" sz="800"/>
              <a:t>Meyer/Ortmann/Schnabel/Seim/Ziehr</a:t>
            </a:r>
          </a:p>
        </p:txBody>
      </p:sp>
      <p:sp>
        <p:nvSpPr>
          <p:cNvPr id="9220" name="Foliennummernplatzhalter 7"/>
          <p:cNvSpPr>
            <a:spLocks noGrp="1"/>
          </p:cNvSpPr>
          <p:nvPr>
            <p:ph type="sldNum" sz="quarter" idx="12"/>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EB1F5942-B28D-459D-A5C0-BDB751CF3D68}" type="slidenum">
              <a:rPr lang="de-DE" sz="800"/>
              <a:pPr/>
              <a:t>6</a:t>
            </a:fld>
            <a:endParaRPr lang="de-DE" sz="800"/>
          </a:p>
        </p:txBody>
      </p:sp>
      <p:sp>
        <p:nvSpPr>
          <p:cNvPr id="9221" name="Rectangle 2"/>
          <p:cNvSpPr>
            <a:spLocks noGrp="1" noChangeArrowheads="1"/>
          </p:cNvSpPr>
          <p:nvPr>
            <p:ph type="title"/>
          </p:nvPr>
        </p:nvSpPr>
        <p:spPr>
          <a:xfrm>
            <a:off x="0" y="107950"/>
            <a:ext cx="9648825" cy="719138"/>
          </a:xfrm>
          <a:solidFill>
            <a:schemeClr val="tx1"/>
          </a:solidFill>
        </p:spPr>
        <p:txBody>
          <a:bodyPr tIns="7200"/>
          <a:lstStyle/>
          <a:p>
            <a:pPr eaLnBrk="1" hangingPunct="1"/>
            <a:r>
              <a:rPr lang="de-DE" sz="3400" b="1" dirty="0" smtClean="0">
                <a:solidFill>
                  <a:srgbClr val="FFFF00"/>
                </a:solidFill>
              </a:rPr>
              <a:t> Werte und Regeln für mich als Spieler:</a:t>
            </a:r>
            <a:r>
              <a:rPr lang="de-DE" dirty="0" smtClean="0">
                <a:solidFill>
                  <a:srgbClr val="FFFF00"/>
                </a:solidFill>
              </a:rPr>
              <a:t> </a:t>
            </a:r>
            <a:endParaRPr lang="de-DE" sz="3400" b="1" dirty="0" smtClean="0">
              <a:solidFill>
                <a:srgbClr val="FFFF00"/>
              </a:solidFill>
            </a:endParaRPr>
          </a:p>
        </p:txBody>
      </p:sp>
      <p:sp>
        <p:nvSpPr>
          <p:cNvPr id="9222" name="Rectangle 3"/>
          <p:cNvSpPr>
            <a:spLocks noGrp="1" noChangeArrowheads="1"/>
          </p:cNvSpPr>
          <p:nvPr>
            <p:ph type="body" sz="half" idx="1"/>
          </p:nvPr>
        </p:nvSpPr>
        <p:spPr>
          <a:xfrm>
            <a:off x="287338" y="936625"/>
            <a:ext cx="9145587" cy="5902325"/>
          </a:xfrm>
          <a:noFill/>
        </p:spPr>
        <p:txBody>
          <a:bodyPr tIns="0" bIns="0"/>
          <a:lstStyle/>
          <a:p>
            <a:pPr marL="179388" indent="-179388" eaLnBrk="1" hangingPunct="1">
              <a:lnSpc>
                <a:spcPct val="80000"/>
              </a:lnSpc>
              <a:tabLst>
                <a:tab pos="179388" algn="l"/>
              </a:tabLst>
            </a:pPr>
            <a:endParaRPr lang="de-DE" sz="200" b="1" dirty="0" smtClean="0"/>
          </a:p>
          <a:p>
            <a:pPr marL="179388" indent="-179388" eaLnBrk="1" hangingPunct="1">
              <a:lnSpc>
                <a:spcPct val="80000"/>
              </a:lnSpc>
              <a:tabLst>
                <a:tab pos="179388" algn="l"/>
              </a:tabLst>
            </a:pPr>
            <a:r>
              <a:rPr lang="de-DE" sz="1500" b="1" dirty="0" smtClean="0"/>
              <a:t>Mir ist der Teamgedanke wichtig. Ohne Teamgeist kann weder eine Mannschaft funktionieren noch lassen sich sportliche Ziele erreichen. Das heißt für mich:</a:t>
            </a:r>
          </a:p>
          <a:p>
            <a:pPr marL="179388" indent="-179388" eaLnBrk="1" hangingPunct="1">
              <a:lnSpc>
                <a:spcPct val="80000"/>
              </a:lnSpc>
              <a:tabLst>
                <a:tab pos="179388" algn="l"/>
              </a:tabLst>
            </a:pPr>
            <a:endParaRPr lang="de-DE" sz="200" b="1" dirty="0" smtClean="0"/>
          </a:p>
          <a:p>
            <a:pPr marL="179388" indent="-179388" eaLnBrk="1" hangingPunct="1">
              <a:lnSpc>
                <a:spcPct val="80000"/>
              </a:lnSpc>
              <a:buFontTx/>
              <a:buNone/>
              <a:tabLst>
                <a:tab pos="179388" algn="l"/>
              </a:tabLst>
            </a:pPr>
            <a:r>
              <a:rPr lang="de-DE" sz="1500" b="1" dirty="0" smtClean="0"/>
              <a:t>		+ Wir gewinnen gemeinsam und wir verlieren gemeinsam. </a:t>
            </a:r>
          </a:p>
          <a:p>
            <a:pPr marL="179388" indent="-179388" eaLnBrk="1" hangingPunct="1">
              <a:lnSpc>
                <a:spcPct val="80000"/>
              </a:lnSpc>
              <a:buFontTx/>
              <a:buNone/>
              <a:tabLst>
                <a:tab pos="179388" algn="l"/>
              </a:tabLst>
            </a:pPr>
            <a:endParaRPr lang="de-DE" sz="200" b="1" dirty="0" smtClean="0"/>
          </a:p>
          <a:p>
            <a:pPr marL="179388" indent="-179388" eaLnBrk="1" hangingPunct="1">
              <a:lnSpc>
                <a:spcPct val="80000"/>
              </a:lnSpc>
              <a:buFontTx/>
              <a:buNone/>
              <a:tabLst>
                <a:tab pos="179388" algn="l"/>
              </a:tabLst>
            </a:pPr>
            <a:r>
              <a:rPr lang="de-DE" sz="1500" b="1" dirty="0" smtClean="0"/>
              <a:t>            	+ Für mein Team gebe ich im Training und im Spiel immer mein Bestes.</a:t>
            </a:r>
          </a:p>
          <a:p>
            <a:pPr marL="179388" indent="-179388" eaLnBrk="1" hangingPunct="1">
              <a:lnSpc>
                <a:spcPct val="80000"/>
              </a:lnSpc>
              <a:buFontTx/>
              <a:buNone/>
              <a:tabLst>
                <a:tab pos="179388" algn="l"/>
              </a:tabLst>
            </a:pPr>
            <a:endParaRPr lang="de-DE" sz="600" b="1" dirty="0" smtClean="0"/>
          </a:p>
          <a:p>
            <a:pPr marL="179388" indent="-179388" eaLnBrk="1" hangingPunct="1">
              <a:lnSpc>
                <a:spcPct val="80000"/>
              </a:lnSpc>
              <a:tabLst>
                <a:tab pos="179388" algn="l"/>
              </a:tabLst>
            </a:pPr>
            <a:r>
              <a:rPr lang="de-DE" sz="1500" b="1" dirty="0" smtClean="0"/>
              <a:t>Ich vermittele durch mein Auftreten – auf und neben dem Sportplatz – ein positives </a:t>
            </a:r>
            <a:r>
              <a:rPr lang="de-DE" sz="1500" b="1" dirty="0" err="1" smtClean="0"/>
              <a:t>Erschei-nungsbild</a:t>
            </a:r>
            <a:r>
              <a:rPr lang="de-DE" sz="1500" b="1" dirty="0" smtClean="0"/>
              <a:t> meines Vereins.</a:t>
            </a:r>
          </a:p>
          <a:p>
            <a:pPr marL="179388" indent="-179388" eaLnBrk="1" hangingPunct="1">
              <a:lnSpc>
                <a:spcPct val="80000"/>
              </a:lnSpc>
              <a:buFontTx/>
              <a:buNone/>
              <a:tabLst>
                <a:tab pos="179388" algn="l"/>
              </a:tabLst>
            </a:pPr>
            <a:r>
              <a:rPr lang="de-DE" sz="600" b="1" dirty="0" smtClean="0"/>
              <a:t>   </a:t>
            </a:r>
          </a:p>
          <a:p>
            <a:pPr marL="179388" indent="-179388" eaLnBrk="1" hangingPunct="1">
              <a:lnSpc>
                <a:spcPct val="80000"/>
              </a:lnSpc>
              <a:tabLst>
                <a:tab pos="179388" algn="l"/>
              </a:tabLst>
            </a:pPr>
            <a:r>
              <a:rPr lang="de-DE" sz="1500" b="1" dirty="0" smtClean="0"/>
              <a:t>Ich lebe die allgemein gültigen Umgangsformen. Hierzu gehört, dass</a:t>
            </a:r>
          </a:p>
          <a:p>
            <a:pPr marL="179388" indent="-179388" eaLnBrk="1" hangingPunct="1">
              <a:lnSpc>
                <a:spcPct val="80000"/>
              </a:lnSpc>
              <a:buFontTx/>
              <a:buNone/>
              <a:tabLst>
                <a:tab pos="179388" algn="l"/>
              </a:tabLst>
            </a:pPr>
            <a:r>
              <a:rPr lang="de-DE" sz="500" b="1" dirty="0" smtClean="0"/>
              <a:t>   </a:t>
            </a:r>
          </a:p>
          <a:p>
            <a:pPr marL="179388" indent="-179388" eaLnBrk="1" hangingPunct="1">
              <a:lnSpc>
                <a:spcPct val="80000"/>
              </a:lnSpc>
              <a:buFontTx/>
              <a:buNone/>
              <a:tabLst>
                <a:tab pos="179388" algn="l"/>
              </a:tabLst>
            </a:pPr>
            <a:r>
              <a:rPr lang="de-DE" sz="1500" b="1" dirty="0" smtClean="0"/>
              <a:t>		+ ich Mitspieler, Trainer, Betreuer und mir bekannte Personen auf und neben dem Sport-	    </a:t>
            </a:r>
          </a:p>
          <a:p>
            <a:pPr marL="179388" indent="-179388" eaLnBrk="1" hangingPunct="1">
              <a:lnSpc>
                <a:spcPct val="80000"/>
              </a:lnSpc>
              <a:buFontTx/>
              <a:buNone/>
              <a:tabLst>
                <a:tab pos="179388" algn="l"/>
              </a:tabLst>
            </a:pPr>
            <a:r>
              <a:rPr lang="de-DE" sz="1500" b="1" dirty="0"/>
              <a:t> </a:t>
            </a:r>
            <a:r>
              <a:rPr lang="de-DE" sz="1500" b="1" dirty="0" smtClean="0"/>
              <a:t>                   platz grüße. </a:t>
            </a:r>
          </a:p>
          <a:p>
            <a:pPr marL="179388" indent="-179388" eaLnBrk="1" hangingPunct="1">
              <a:lnSpc>
                <a:spcPct val="80000"/>
              </a:lnSpc>
              <a:buFontTx/>
              <a:buNone/>
              <a:tabLst>
                <a:tab pos="179388" algn="l"/>
              </a:tabLst>
            </a:pPr>
            <a:endParaRPr lang="de-DE" sz="200" b="1" dirty="0" smtClean="0"/>
          </a:p>
          <a:p>
            <a:pPr marL="179388" indent="-179388" eaLnBrk="1" hangingPunct="1">
              <a:lnSpc>
                <a:spcPct val="80000"/>
              </a:lnSpc>
              <a:buFontTx/>
              <a:buNone/>
              <a:tabLst>
                <a:tab pos="179388" algn="l"/>
              </a:tabLst>
            </a:pPr>
            <a:r>
              <a:rPr lang="de-DE" sz="1500" b="1" dirty="0" smtClean="0"/>
              <a:t>		+ die Worte BITTE und DANKE  für mich selbstverständlich sind.</a:t>
            </a:r>
          </a:p>
          <a:p>
            <a:pPr marL="179388" indent="-179388" eaLnBrk="1" hangingPunct="1">
              <a:lnSpc>
                <a:spcPct val="80000"/>
              </a:lnSpc>
              <a:buFontTx/>
              <a:buNone/>
              <a:tabLst>
                <a:tab pos="179388" algn="l"/>
              </a:tabLst>
            </a:pPr>
            <a:endParaRPr lang="de-DE" sz="600" b="1" dirty="0" smtClean="0"/>
          </a:p>
          <a:p>
            <a:pPr marL="179388" indent="-179388" eaLnBrk="1" hangingPunct="1">
              <a:lnSpc>
                <a:spcPct val="80000"/>
              </a:lnSpc>
              <a:tabLst>
                <a:tab pos="179388" algn="l"/>
              </a:tabLst>
            </a:pPr>
            <a:r>
              <a:rPr lang="de-DE" sz="1500" b="1" dirty="0" smtClean="0"/>
              <a:t>Für mich sind Ehrlichkeit, Respekt und Fairness gegenüber Mitspielern, Trainern/Betreuern, Gegnern, Schiedsrichtern und Zuschauern selbstverständlich.</a:t>
            </a:r>
          </a:p>
          <a:p>
            <a:pPr marL="179388" indent="-179388" eaLnBrk="1" hangingPunct="1">
              <a:lnSpc>
                <a:spcPct val="80000"/>
              </a:lnSpc>
              <a:buFontTx/>
              <a:buNone/>
              <a:tabLst>
                <a:tab pos="179388" algn="l"/>
              </a:tabLst>
            </a:pPr>
            <a:endParaRPr lang="de-DE" sz="600" b="1" dirty="0" smtClean="0"/>
          </a:p>
          <a:p>
            <a:pPr marL="179388" indent="-179388" eaLnBrk="1" hangingPunct="1">
              <a:lnSpc>
                <a:spcPct val="80000"/>
              </a:lnSpc>
              <a:tabLst>
                <a:tab pos="179388" algn="l"/>
              </a:tabLst>
            </a:pPr>
            <a:r>
              <a:rPr lang="de-DE" sz="1500" b="1" dirty="0" smtClean="0"/>
              <a:t>Ich mache mich über vermeintlich schwächere Spieler nicht lustig, sondern helfe Ihnen, ihren Leistungstand zu verbessern. </a:t>
            </a:r>
          </a:p>
          <a:p>
            <a:pPr marL="179388" indent="-179388" eaLnBrk="1" hangingPunct="1">
              <a:lnSpc>
                <a:spcPct val="80000"/>
              </a:lnSpc>
              <a:buFontTx/>
              <a:buNone/>
              <a:tabLst>
                <a:tab pos="179388" algn="l"/>
              </a:tabLst>
            </a:pPr>
            <a:endParaRPr lang="de-DE" sz="500" b="1" dirty="0" smtClean="0"/>
          </a:p>
          <a:p>
            <a:pPr marL="179388" indent="-179388" eaLnBrk="1" hangingPunct="1">
              <a:lnSpc>
                <a:spcPct val="80000"/>
              </a:lnSpc>
              <a:tabLst>
                <a:tab pos="179388" algn="l"/>
              </a:tabLst>
            </a:pPr>
            <a:r>
              <a:rPr lang="de-DE" sz="1500" b="1" dirty="0" smtClean="0"/>
              <a:t>Ich erscheine pünktlich zum Training, zu Spielen und allen offiziellen Anlässen. Sollte in Ausnah-</a:t>
            </a:r>
            <a:r>
              <a:rPr lang="de-DE" sz="1500" b="1" dirty="0" err="1" smtClean="0"/>
              <a:t>mefällen</a:t>
            </a:r>
            <a:r>
              <a:rPr lang="de-DE" sz="1500" b="1" dirty="0" smtClean="0"/>
              <a:t> eine Teilnahme nicht möglich sein melde ich mich rechtzeitig und in geeigneter Form bei meinem Trainer ab.</a:t>
            </a:r>
          </a:p>
          <a:p>
            <a:pPr marL="179388" indent="-179388" eaLnBrk="1" hangingPunct="1">
              <a:lnSpc>
                <a:spcPct val="80000"/>
              </a:lnSpc>
              <a:buFontTx/>
              <a:buNone/>
              <a:tabLst>
                <a:tab pos="179388" algn="l"/>
              </a:tabLst>
            </a:pPr>
            <a:endParaRPr lang="de-DE" sz="600" b="1" dirty="0" smtClean="0"/>
          </a:p>
          <a:p>
            <a:pPr marL="179388" indent="-179388" eaLnBrk="1" hangingPunct="1">
              <a:lnSpc>
                <a:spcPct val="80000"/>
              </a:lnSpc>
              <a:tabLst>
                <a:tab pos="179388" algn="l"/>
              </a:tabLst>
            </a:pPr>
            <a:r>
              <a:rPr lang="de-DE" sz="1500" b="1" dirty="0" smtClean="0"/>
              <a:t>Ich benutze keine Kraftausdrücke bzw. Schimpfwörter und verzichte auf körperliche Gewalt.</a:t>
            </a:r>
          </a:p>
          <a:p>
            <a:pPr marL="179388" indent="-179388" eaLnBrk="1" hangingPunct="1">
              <a:lnSpc>
                <a:spcPct val="80000"/>
              </a:lnSpc>
              <a:buFontTx/>
              <a:buNone/>
              <a:tabLst>
                <a:tab pos="179388" algn="l"/>
              </a:tabLst>
            </a:pPr>
            <a:endParaRPr lang="de-DE" sz="600" b="1" dirty="0" smtClean="0"/>
          </a:p>
          <a:p>
            <a:pPr marL="179388" indent="-179388" eaLnBrk="1" hangingPunct="1">
              <a:lnSpc>
                <a:spcPct val="80000"/>
              </a:lnSpc>
              <a:tabLst>
                <a:tab pos="179388" algn="l"/>
              </a:tabLst>
            </a:pPr>
            <a:r>
              <a:rPr lang="de-DE" sz="1500" b="1" dirty="0" smtClean="0"/>
              <a:t>Ich befolge die Anweisungen der Trainer und Betreuer.</a:t>
            </a:r>
          </a:p>
          <a:p>
            <a:pPr marL="179388" indent="-179388" eaLnBrk="1" hangingPunct="1">
              <a:lnSpc>
                <a:spcPct val="80000"/>
              </a:lnSpc>
              <a:buFontTx/>
              <a:buNone/>
              <a:tabLst>
                <a:tab pos="179388" algn="l"/>
              </a:tabLst>
            </a:pPr>
            <a:endParaRPr lang="de-DE" sz="600" b="1" dirty="0" smtClean="0"/>
          </a:p>
          <a:p>
            <a:pPr marL="179388" indent="-179388" eaLnBrk="1" hangingPunct="1">
              <a:lnSpc>
                <a:spcPct val="80000"/>
              </a:lnSpc>
              <a:tabLst>
                <a:tab pos="179388" algn="l"/>
              </a:tabLst>
            </a:pPr>
            <a:r>
              <a:rPr lang="de-DE" sz="1500" b="1" dirty="0" smtClean="0"/>
              <a:t>Ich achte auf einen sorgsamen Umgang mit überlassener Kleidung, Ausrüstung und Vereinsei-</a:t>
            </a:r>
            <a:r>
              <a:rPr lang="de-DE" sz="1500" b="1" dirty="0" err="1" smtClean="0"/>
              <a:t>gentum</a:t>
            </a:r>
            <a:r>
              <a:rPr lang="de-DE" sz="1500" b="1" dirty="0" smtClean="0"/>
              <a:t>. Sportplätze und Umkleidekabinen verlasse ich in tadellosen Zustand.</a:t>
            </a:r>
          </a:p>
          <a:p>
            <a:pPr marL="179388" indent="-179388" eaLnBrk="1" hangingPunct="1">
              <a:lnSpc>
                <a:spcPct val="80000"/>
              </a:lnSpc>
              <a:buFontTx/>
              <a:buNone/>
              <a:tabLst>
                <a:tab pos="179388" algn="l"/>
              </a:tabLst>
            </a:pPr>
            <a:endParaRPr lang="de-DE" sz="600" b="1" dirty="0" smtClean="0"/>
          </a:p>
          <a:p>
            <a:pPr marL="179388" indent="-179388" eaLnBrk="1" hangingPunct="1">
              <a:lnSpc>
                <a:spcPct val="80000"/>
              </a:lnSpc>
              <a:tabLst>
                <a:tab pos="179388" algn="l"/>
              </a:tabLst>
            </a:pPr>
            <a:r>
              <a:rPr lang="de-DE" sz="1500" b="1" dirty="0" smtClean="0"/>
              <a:t>Ich trage die einheitliche Vereinskleidung entsprechend der Vorgaben der Trainer/ Betreuer zu Spielen und anderen offiziellen Anlässen.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22">
                                            <p:txEl>
                                              <p:pRg st="1" end="1"/>
                                            </p:txEl>
                                          </p:spTgt>
                                        </p:tgtEl>
                                        <p:attrNameLst>
                                          <p:attrName>style.visibility</p:attrName>
                                        </p:attrNameLst>
                                      </p:cBhvr>
                                      <p:to>
                                        <p:strVal val="visible"/>
                                      </p:to>
                                    </p:set>
                                    <p:anim calcmode="lin" valueType="num">
                                      <p:cBhvr additive="base">
                                        <p:cTn id="7" dur="1000" fill="hold"/>
                                        <p:tgtEl>
                                          <p:spTgt spid="9222">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922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9222">
                                            <p:txEl>
                                              <p:pRg st="3" end="3"/>
                                            </p:txEl>
                                          </p:spTgt>
                                        </p:tgtEl>
                                        <p:attrNameLst>
                                          <p:attrName>style.visibility</p:attrName>
                                        </p:attrNameLst>
                                      </p:cBhvr>
                                      <p:to>
                                        <p:strVal val="visible"/>
                                      </p:to>
                                    </p:set>
                                    <p:animEffect transition="in" filter="wipe(down)">
                                      <p:cBhvr>
                                        <p:cTn id="13" dur="2000"/>
                                        <p:tgtEl>
                                          <p:spTgt spid="9222">
                                            <p:txEl>
                                              <p:pRg st="3" end="3"/>
                                            </p:txEl>
                                          </p:spTgt>
                                        </p:tgtEl>
                                      </p:cBhvr>
                                    </p:animEffect>
                                  </p:childTnLst>
                                </p:cTn>
                              </p:par>
                            </p:childTnLst>
                          </p:cTn>
                        </p:par>
                        <p:par>
                          <p:cTn id="14" fill="hold">
                            <p:stCondLst>
                              <p:cond delay="2000"/>
                            </p:stCondLst>
                            <p:childTnLst>
                              <p:par>
                                <p:cTn id="15" presetID="22" presetClass="entr" presetSubtype="4" fill="hold" nodeType="afterEffect">
                                  <p:stCondLst>
                                    <p:cond delay="1000"/>
                                  </p:stCondLst>
                                  <p:childTnLst>
                                    <p:set>
                                      <p:cBhvr>
                                        <p:cTn id="16" dur="1" fill="hold">
                                          <p:stCondLst>
                                            <p:cond delay="0"/>
                                          </p:stCondLst>
                                        </p:cTn>
                                        <p:tgtEl>
                                          <p:spTgt spid="9222">
                                            <p:txEl>
                                              <p:pRg st="5" end="5"/>
                                            </p:txEl>
                                          </p:spTgt>
                                        </p:tgtEl>
                                        <p:attrNameLst>
                                          <p:attrName>style.visibility</p:attrName>
                                        </p:attrNameLst>
                                      </p:cBhvr>
                                      <p:to>
                                        <p:strVal val="visible"/>
                                      </p:to>
                                    </p:set>
                                    <p:animEffect transition="in" filter="wipe(down)">
                                      <p:cBhvr>
                                        <p:cTn id="17" dur="2000"/>
                                        <p:tgtEl>
                                          <p:spTgt spid="9222">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9222">
                                            <p:txEl>
                                              <p:pRg st="7" end="7"/>
                                            </p:txEl>
                                          </p:spTgt>
                                        </p:tgtEl>
                                        <p:attrNameLst>
                                          <p:attrName>style.visibility</p:attrName>
                                        </p:attrNameLst>
                                      </p:cBhvr>
                                      <p:to>
                                        <p:strVal val="visible"/>
                                      </p:to>
                                    </p:set>
                                    <p:anim calcmode="lin" valueType="num">
                                      <p:cBhvr additive="base">
                                        <p:cTn id="22" dur="1000" fill="hold"/>
                                        <p:tgtEl>
                                          <p:spTgt spid="9222">
                                            <p:txEl>
                                              <p:pRg st="7" end="7"/>
                                            </p:txEl>
                                          </p:spTgt>
                                        </p:tgtEl>
                                        <p:attrNameLst>
                                          <p:attrName>ppt_x</p:attrName>
                                        </p:attrNameLst>
                                      </p:cBhvr>
                                      <p:tavLst>
                                        <p:tav tm="0">
                                          <p:val>
                                            <p:strVal val="#ppt_x"/>
                                          </p:val>
                                        </p:tav>
                                        <p:tav tm="100000">
                                          <p:val>
                                            <p:strVal val="#ppt_x"/>
                                          </p:val>
                                        </p:tav>
                                      </p:tavLst>
                                    </p:anim>
                                    <p:anim calcmode="lin" valueType="num">
                                      <p:cBhvr additive="base">
                                        <p:cTn id="23" dur="1000" fill="hold"/>
                                        <p:tgtEl>
                                          <p:spTgt spid="922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9222">
                                            <p:txEl>
                                              <p:pRg st="9" end="9"/>
                                            </p:txEl>
                                          </p:spTgt>
                                        </p:tgtEl>
                                        <p:attrNameLst>
                                          <p:attrName>style.visibility</p:attrName>
                                        </p:attrNameLst>
                                      </p:cBhvr>
                                      <p:to>
                                        <p:strVal val="visible"/>
                                      </p:to>
                                    </p:set>
                                    <p:anim calcmode="lin" valueType="num">
                                      <p:cBhvr additive="base">
                                        <p:cTn id="28" dur="1000" fill="hold"/>
                                        <p:tgtEl>
                                          <p:spTgt spid="9222">
                                            <p:txEl>
                                              <p:pRg st="9" end="9"/>
                                            </p:txEl>
                                          </p:spTgt>
                                        </p:tgtEl>
                                        <p:attrNameLst>
                                          <p:attrName>ppt_x</p:attrName>
                                        </p:attrNameLst>
                                      </p:cBhvr>
                                      <p:tavLst>
                                        <p:tav tm="0">
                                          <p:val>
                                            <p:strVal val="#ppt_x"/>
                                          </p:val>
                                        </p:tav>
                                        <p:tav tm="100000">
                                          <p:val>
                                            <p:strVal val="#ppt_x"/>
                                          </p:val>
                                        </p:tav>
                                      </p:tavLst>
                                    </p:anim>
                                    <p:anim calcmode="lin" valueType="num">
                                      <p:cBhvr additive="base">
                                        <p:cTn id="29" dur="1000" fill="hold"/>
                                        <p:tgtEl>
                                          <p:spTgt spid="922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9222">
                                            <p:txEl>
                                              <p:pRg st="11" end="11"/>
                                            </p:txEl>
                                          </p:spTgt>
                                        </p:tgtEl>
                                        <p:attrNameLst>
                                          <p:attrName>style.visibility</p:attrName>
                                        </p:attrNameLst>
                                      </p:cBhvr>
                                      <p:to>
                                        <p:strVal val="visible"/>
                                      </p:to>
                                    </p:set>
                                    <p:animEffect transition="in" filter="wipe(down)">
                                      <p:cBhvr>
                                        <p:cTn id="34" dur="2000"/>
                                        <p:tgtEl>
                                          <p:spTgt spid="9222">
                                            <p:txEl>
                                              <p:pRg st="11" end="11"/>
                                            </p:txEl>
                                          </p:spTgt>
                                        </p:tgtEl>
                                      </p:cBhvr>
                                    </p:animEffect>
                                  </p:childTnLst>
                                </p:cTn>
                              </p:par>
                              <p:par>
                                <p:cTn id="35" presetID="22" presetClass="entr" presetSubtype="4" fill="hold" nodeType="withEffect">
                                  <p:stCondLst>
                                    <p:cond delay="500"/>
                                  </p:stCondLst>
                                  <p:childTnLst>
                                    <p:set>
                                      <p:cBhvr>
                                        <p:cTn id="36" dur="1" fill="hold">
                                          <p:stCondLst>
                                            <p:cond delay="0"/>
                                          </p:stCondLst>
                                        </p:cTn>
                                        <p:tgtEl>
                                          <p:spTgt spid="9222">
                                            <p:txEl>
                                              <p:pRg st="12" end="12"/>
                                            </p:txEl>
                                          </p:spTgt>
                                        </p:tgtEl>
                                        <p:attrNameLst>
                                          <p:attrName>style.visibility</p:attrName>
                                        </p:attrNameLst>
                                      </p:cBhvr>
                                      <p:to>
                                        <p:strVal val="visible"/>
                                      </p:to>
                                    </p:set>
                                    <p:animEffect transition="in" filter="wipe(down)">
                                      <p:cBhvr>
                                        <p:cTn id="37" dur="2000"/>
                                        <p:tgtEl>
                                          <p:spTgt spid="9222">
                                            <p:txEl>
                                              <p:pRg st="12" end="12"/>
                                            </p:txEl>
                                          </p:spTgt>
                                        </p:tgtEl>
                                      </p:cBhvr>
                                    </p:animEffect>
                                  </p:childTnLst>
                                </p:cTn>
                              </p:par>
                              <p:par>
                                <p:cTn id="38" presetID="22" presetClass="entr" presetSubtype="4" fill="hold" nodeType="withEffect">
                                  <p:stCondLst>
                                    <p:cond delay="3500"/>
                                  </p:stCondLst>
                                  <p:childTnLst>
                                    <p:set>
                                      <p:cBhvr>
                                        <p:cTn id="39" dur="1" fill="hold">
                                          <p:stCondLst>
                                            <p:cond delay="0"/>
                                          </p:stCondLst>
                                        </p:cTn>
                                        <p:tgtEl>
                                          <p:spTgt spid="9222">
                                            <p:txEl>
                                              <p:pRg st="14" end="14"/>
                                            </p:txEl>
                                          </p:spTgt>
                                        </p:tgtEl>
                                        <p:attrNameLst>
                                          <p:attrName>style.visibility</p:attrName>
                                        </p:attrNameLst>
                                      </p:cBhvr>
                                      <p:to>
                                        <p:strVal val="visible"/>
                                      </p:to>
                                    </p:set>
                                    <p:animEffect transition="in" filter="wipe(down)">
                                      <p:cBhvr>
                                        <p:cTn id="40" dur="2000"/>
                                        <p:tgtEl>
                                          <p:spTgt spid="9222">
                                            <p:txEl>
                                              <p:pRg st="14" end="1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9222">
                                            <p:txEl>
                                              <p:pRg st="16" end="16"/>
                                            </p:txEl>
                                          </p:spTgt>
                                        </p:tgtEl>
                                        <p:attrNameLst>
                                          <p:attrName>style.visibility</p:attrName>
                                        </p:attrNameLst>
                                      </p:cBhvr>
                                      <p:to>
                                        <p:strVal val="visible"/>
                                      </p:to>
                                    </p:set>
                                    <p:anim calcmode="lin" valueType="num">
                                      <p:cBhvr additive="base">
                                        <p:cTn id="45" dur="1000" fill="hold"/>
                                        <p:tgtEl>
                                          <p:spTgt spid="9222">
                                            <p:txEl>
                                              <p:pRg st="16" end="16"/>
                                            </p:txEl>
                                          </p:spTgt>
                                        </p:tgtEl>
                                        <p:attrNameLst>
                                          <p:attrName>ppt_x</p:attrName>
                                        </p:attrNameLst>
                                      </p:cBhvr>
                                      <p:tavLst>
                                        <p:tav tm="0">
                                          <p:val>
                                            <p:strVal val="#ppt_x"/>
                                          </p:val>
                                        </p:tav>
                                        <p:tav tm="100000">
                                          <p:val>
                                            <p:strVal val="#ppt_x"/>
                                          </p:val>
                                        </p:tav>
                                      </p:tavLst>
                                    </p:anim>
                                    <p:anim calcmode="lin" valueType="num">
                                      <p:cBhvr additive="base">
                                        <p:cTn id="46" dur="1000" fill="hold"/>
                                        <p:tgtEl>
                                          <p:spTgt spid="9222">
                                            <p:txEl>
                                              <p:pRg st="16" end="16"/>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9222">
                                            <p:txEl>
                                              <p:pRg st="18" end="18"/>
                                            </p:txEl>
                                          </p:spTgt>
                                        </p:tgtEl>
                                        <p:attrNameLst>
                                          <p:attrName>style.visibility</p:attrName>
                                        </p:attrNameLst>
                                      </p:cBhvr>
                                      <p:to>
                                        <p:strVal val="visible"/>
                                      </p:to>
                                    </p:set>
                                    <p:anim calcmode="lin" valueType="num">
                                      <p:cBhvr additive="base">
                                        <p:cTn id="51" dur="1000" fill="hold"/>
                                        <p:tgtEl>
                                          <p:spTgt spid="9222">
                                            <p:txEl>
                                              <p:pRg st="18" end="18"/>
                                            </p:txEl>
                                          </p:spTgt>
                                        </p:tgtEl>
                                        <p:attrNameLst>
                                          <p:attrName>ppt_x</p:attrName>
                                        </p:attrNameLst>
                                      </p:cBhvr>
                                      <p:tavLst>
                                        <p:tav tm="0">
                                          <p:val>
                                            <p:strVal val="#ppt_x"/>
                                          </p:val>
                                        </p:tav>
                                        <p:tav tm="100000">
                                          <p:val>
                                            <p:strVal val="#ppt_x"/>
                                          </p:val>
                                        </p:tav>
                                      </p:tavLst>
                                    </p:anim>
                                    <p:anim calcmode="lin" valueType="num">
                                      <p:cBhvr additive="base">
                                        <p:cTn id="52" dur="1000" fill="hold"/>
                                        <p:tgtEl>
                                          <p:spTgt spid="9222">
                                            <p:txEl>
                                              <p:pRg st="18" end="18"/>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9222">
                                            <p:txEl>
                                              <p:pRg st="20" end="20"/>
                                            </p:txEl>
                                          </p:spTgt>
                                        </p:tgtEl>
                                        <p:attrNameLst>
                                          <p:attrName>style.visibility</p:attrName>
                                        </p:attrNameLst>
                                      </p:cBhvr>
                                      <p:to>
                                        <p:strVal val="visible"/>
                                      </p:to>
                                    </p:set>
                                    <p:anim calcmode="lin" valueType="num">
                                      <p:cBhvr additive="base">
                                        <p:cTn id="57" dur="1000" fill="hold"/>
                                        <p:tgtEl>
                                          <p:spTgt spid="9222">
                                            <p:txEl>
                                              <p:pRg st="20" end="20"/>
                                            </p:txEl>
                                          </p:spTgt>
                                        </p:tgtEl>
                                        <p:attrNameLst>
                                          <p:attrName>ppt_x</p:attrName>
                                        </p:attrNameLst>
                                      </p:cBhvr>
                                      <p:tavLst>
                                        <p:tav tm="0">
                                          <p:val>
                                            <p:strVal val="#ppt_x"/>
                                          </p:val>
                                        </p:tav>
                                        <p:tav tm="100000">
                                          <p:val>
                                            <p:strVal val="#ppt_x"/>
                                          </p:val>
                                        </p:tav>
                                      </p:tavLst>
                                    </p:anim>
                                    <p:anim calcmode="lin" valueType="num">
                                      <p:cBhvr additive="base">
                                        <p:cTn id="58" dur="1000" fill="hold"/>
                                        <p:tgtEl>
                                          <p:spTgt spid="9222">
                                            <p:txEl>
                                              <p:pRg st="20" end="20"/>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9222">
                                            <p:txEl>
                                              <p:pRg st="22" end="22"/>
                                            </p:txEl>
                                          </p:spTgt>
                                        </p:tgtEl>
                                        <p:attrNameLst>
                                          <p:attrName>style.visibility</p:attrName>
                                        </p:attrNameLst>
                                      </p:cBhvr>
                                      <p:to>
                                        <p:strVal val="visible"/>
                                      </p:to>
                                    </p:set>
                                    <p:anim calcmode="lin" valueType="num">
                                      <p:cBhvr additive="base">
                                        <p:cTn id="63" dur="1000" fill="hold"/>
                                        <p:tgtEl>
                                          <p:spTgt spid="9222">
                                            <p:txEl>
                                              <p:pRg st="22" end="22"/>
                                            </p:txEl>
                                          </p:spTgt>
                                        </p:tgtEl>
                                        <p:attrNameLst>
                                          <p:attrName>ppt_x</p:attrName>
                                        </p:attrNameLst>
                                      </p:cBhvr>
                                      <p:tavLst>
                                        <p:tav tm="0">
                                          <p:val>
                                            <p:strVal val="#ppt_x"/>
                                          </p:val>
                                        </p:tav>
                                        <p:tav tm="100000">
                                          <p:val>
                                            <p:strVal val="#ppt_x"/>
                                          </p:val>
                                        </p:tav>
                                      </p:tavLst>
                                    </p:anim>
                                    <p:anim calcmode="lin" valueType="num">
                                      <p:cBhvr additive="base">
                                        <p:cTn id="64" dur="1000" fill="hold"/>
                                        <p:tgtEl>
                                          <p:spTgt spid="9222">
                                            <p:txEl>
                                              <p:pRg st="22" end="22"/>
                                            </p:tx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9222">
                                            <p:txEl>
                                              <p:pRg st="24" end="24"/>
                                            </p:txEl>
                                          </p:spTgt>
                                        </p:tgtEl>
                                        <p:attrNameLst>
                                          <p:attrName>style.visibility</p:attrName>
                                        </p:attrNameLst>
                                      </p:cBhvr>
                                      <p:to>
                                        <p:strVal val="visible"/>
                                      </p:to>
                                    </p:set>
                                    <p:anim calcmode="lin" valueType="num">
                                      <p:cBhvr additive="base">
                                        <p:cTn id="69" dur="1000" fill="hold"/>
                                        <p:tgtEl>
                                          <p:spTgt spid="9222">
                                            <p:txEl>
                                              <p:pRg st="24" end="24"/>
                                            </p:txEl>
                                          </p:spTgt>
                                        </p:tgtEl>
                                        <p:attrNameLst>
                                          <p:attrName>ppt_x</p:attrName>
                                        </p:attrNameLst>
                                      </p:cBhvr>
                                      <p:tavLst>
                                        <p:tav tm="0">
                                          <p:val>
                                            <p:strVal val="#ppt_x"/>
                                          </p:val>
                                        </p:tav>
                                        <p:tav tm="100000">
                                          <p:val>
                                            <p:strVal val="#ppt_x"/>
                                          </p:val>
                                        </p:tav>
                                      </p:tavLst>
                                    </p:anim>
                                    <p:anim calcmode="lin" valueType="num">
                                      <p:cBhvr additive="base">
                                        <p:cTn id="70" dur="1000" fill="hold"/>
                                        <p:tgtEl>
                                          <p:spTgt spid="9222">
                                            <p:txEl>
                                              <p:pRg st="24" end="24"/>
                                            </p:txEl>
                                          </p:spTgt>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nodeType="clickEffect">
                                  <p:stCondLst>
                                    <p:cond delay="0"/>
                                  </p:stCondLst>
                                  <p:childTnLst>
                                    <p:set>
                                      <p:cBhvr>
                                        <p:cTn id="74" dur="1" fill="hold">
                                          <p:stCondLst>
                                            <p:cond delay="0"/>
                                          </p:stCondLst>
                                        </p:cTn>
                                        <p:tgtEl>
                                          <p:spTgt spid="9222">
                                            <p:txEl>
                                              <p:pRg st="26" end="26"/>
                                            </p:txEl>
                                          </p:spTgt>
                                        </p:tgtEl>
                                        <p:attrNameLst>
                                          <p:attrName>style.visibility</p:attrName>
                                        </p:attrNameLst>
                                      </p:cBhvr>
                                      <p:to>
                                        <p:strVal val="visible"/>
                                      </p:to>
                                    </p:set>
                                    <p:anim calcmode="lin" valueType="num">
                                      <p:cBhvr additive="base">
                                        <p:cTn id="75" dur="1000" fill="hold"/>
                                        <p:tgtEl>
                                          <p:spTgt spid="9222">
                                            <p:txEl>
                                              <p:pRg st="26" end="26"/>
                                            </p:txEl>
                                          </p:spTgt>
                                        </p:tgtEl>
                                        <p:attrNameLst>
                                          <p:attrName>ppt_x</p:attrName>
                                        </p:attrNameLst>
                                      </p:cBhvr>
                                      <p:tavLst>
                                        <p:tav tm="0">
                                          <p:val>
                                            <p:strVal val="#ppt_x"/>
                                          </p:val>
                                        </p:tav>
                                        <p:tav tm="100000">
                                          <p:val>
                                            <p:strVal val="#ppt_x"/>
                                          </p:val>
                                        </p:tav>
                                      </p:tavLst>
                                    </p:anim>
                                    <p:anim calcmode="lin" valueType="num">
                                      <p:cBhvr additive="base">
                                        <p:cTn id="76" dur="1000" fill="hold"/>
                                        <p:tgtEl>
                                          <p:spTgt spid="9222">
                                            <p:txEl>
                                              <p:pRg st="26" end="26"/>
                                            </p:txEl>
                                          </p:spTgt>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nodeType="clickEffect">
                                  <p:stCondLst>
                                    <p:cond delay="0"/>
                                  </p:stCondLst>
                                  <p:childTnLst>
                                    <p:set>
                                      <p:cBhvr>
                                        <p:cTn id="80" dur="1" fill="hold">
                                          <p:stCondLst>
                                            <p:cond delay="0"/>
                                          </p:stCondLst>
                                        </p:cTn>
                                        <p:tgtEl>
                                          <p:spTgt spid="9222">
                                            <p:txEl>
                                              <p:pRg st="28" end="28"/>
                                            </p:txEl>
                                          </p:spTgt>
                                        </p:tgtEl>
                                        <p:attrNameLst>
                                          <p:attrName>style.visibility</p:attrName>
                                        </p:attrNameLst>
                                      </p:cBhvr>
                                      <p:to>
                                        <p:strVal val="visible"/>
                                      </p:to>
                                    </p:set>
                                    <p:anim calcmode="lin" valueType="num">
                                      <p:cBhvr additive="base">
                                        <p:cTn id="81" dur="1000" fill="hold"/>
                                        <p:tgtEl>
                                          <p:spTgt spid="9222">
                                            <p:txEl>
                                              <p:pRg st="28" end="28"/>
                                            </p:txEl>
                                          </p:spTgt>
                                        </p:tgtEl>
                                        <p:attrNameLst>
                                          <p:attrName>ppt_x</p:attrName>
                                        </p:attrNameLst>
                                      </p:cBhvr>
                                      <p:tavLst>
                                        <p:tav tm="0">
                                          <p:val>
                                            <p:strVal val="#ppt_x"/>
                                          </p:val>
                                        </p:tav>
                                        <p:tav tm="100000">
                                          <p:val>
                                            <p:strVal val="#ppt_x"/>
                                          </p:val>
                                        </p:tav>
                                      </p:tavLst>
                                    </p:anim>
                                    <p:anim calcmode="lin" valueType="num">
                                      <p:cBhvr additive="base">
                                        <p:cTn id="82" dur="1000" fill="hold"/>
                                        <p:tgtEl>
                                          <p:spTgt spid="9222">
                                            <p:txEl>
                                              <p:pRg st="28" end="2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umsplatzhalter 5"/>
          <p:cNvSpPr>
            <a:spLocks noGrp="1"/>
          </p:cNvSpPr>
          <p:nvPr>
            <p:ph type="dt" sz="quarter" idx="10"/>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9F24BA2E-B5EA-473A-AA0C-AAB6563CD9B2}" type="datetime1">
              <a:rPr lang="de-DE" sz="800"/>
              <a:pPr/>
              <a:t>14.04.2014</a:t>
            </a:fld>
            <a:endParaRPr lang="de-DE" sz="800" dirty="0"/>
          </a:p>
        </p:txBody>
      </p:sp>
      <p:sp>
        <p:nvSpPr>
          <p:cNvPr id="10243" name="Fußzeilenplatzhalter 6"/>
          <p:cNvSpPr>
            <a:spLocks noGrp="1"/>
          </p:cNvSpPr>
          <p:nvPr>
            <p:ph type="ftr" sz="quarter" idx="11"/>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r>
              <a:rPr lang="de-DE" sz="800"/>
              <a:t>Meyer/Ortmann/Schnabel/Seim/Ziehr</a:t>
            </a:r>
          </a:p>
        </p:txBody>
      </p:sp>
      <p:sp>
        <p:nvSpPr>
          <p:cNvPr id="10244" name="Foliennummernplatzhalter 7"/>
          <p:cNvSpPr>
            <a:spLocks noGrp="1"/>
          </p:cNvSpPr>
          <p:nvPr>
            <p:ph type="sldNum" sz="quarter" idx="12"/>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1FBACBCE-2593-464E-B69D-724C317CE5D9}" type="slidenum">
              <a:rPr lang="de-DE" sz="800"/>
              <a:pPr/>
              <a:t>7</a:t>
            </a:fld>
            <a:endParaRPr lang="de-DE" sz="800"/>
          </a:p>
        </p:txBody>
      </p:sp>
      <p:sp>
        <p:nvSpPr>
          <p:cNvPr id="10245" name="Rectangle 2"/>
          <p:cNvSpPr>
            <a:spLocks noGrp="1" noChangeArrowheads="1"/>
          </p:cNvSpPr>
          <p:nvPr>
            <p:ph type="title"/>
          </p:nvPr>
        </p:nvSpPr>
        <p:spPr>
          <a:xfrm>
            <a:off x="0" y="107950"/>
            <a:ext cx="9648825" cy="719138"/>
          </a:xfrm>
          <a:solidFill>
            <a:schemeClr val="tx1"/>
          </a:solidFill>
        </p:spPr>
        <p:txBody>
          <a:bodyPr/>
          <a:lstStyle/>
          <a:p>
            <a:pPr eaLnBrk="1" hangingPunct="1"/>
            <a:r>
              <a:rPr lang="de-DE" sz="3400" b="1" dirty="0" smtClean="0"/>
              <a:t> </a:t>
            </a:r>
            <a:r>
              <a:rPr lang="de-DE" sz="3200" b="1" dirty="0" smtClean="0">
                <a:solidFill>
                  <a:srgbClr val="FFFF00"/>
                </a:solidFill>
              </a:rPr>
              <a:t>Werte und Regeln für mich als Trainer/Betreuer:</a:t>
            </a:r>
            <a:r>
              <a:rPr lang="de-DE" dirty="0" smtClean="0"/>
              <a:t> </a:t>
            </a:r>
          </a:p>
        </p:txBody>
      </p:sp>
      <p:sp>
        <p:nvSpPr>
          <p:cNvPr id="10246" name="Rectangle 3"/>
          <p:cNvSpPr>
            <a:spLocks noGrp="1" noChangeArrowheads="1"/>
          </p:cNvSpPr>
          <p:nvPr>
            <p:ph type="body" sz="half" idx="1"/>
          </p:nvPr>
        </p:nvSpPr>
        <p:spPr>
          <a:xfrm>
            <a:off x="287338" y="935038"/>
            <a:ext cx="9145587" cy="5997402"/>
          </a:xfrm>
          <a:noFill/>
          <a:ln>
            <a:noFill/>
          </a:ln>
        </p:spPr>
        <p:txBody>
          <a:bodyPr tIns="72000" rIns="0" bIns="0">
            <a:spAutoFit/>
          </a:bodyPr>
          <a:lstStyle/>
          <a:p>
            <a:pPr marL="179388" indent="-179388" eaLnBrk="1" hangingPunct="1">
              <a:lnSpc>
                <a:spcPct val="80000"/>
              </a:lnSpc>
              <a:tabLst>
                <a:tab pos="179388" algn="l"/>
              </a:tabLst>
            </a:pPr>
            <a:r>
              <a:rPr lang="de-DE" sz="1500" b="1" dirty="0" smtClean="0"/>
              <a:t>Ich bin Repräsentant des Vereins und für ein positives Erscheinungsbild innerhalb und außerhalb unserer JFG mitverantwortlich. Mein Auftreten ist daher gegenüber den eigenen Spielern, Gegnern, Schiedsrichtern, Eltern und Zuschauern geprägt von Ehrlichkeit, Respekt und Fairness.</a:t>
            </a:r>
          </a:p>
          <a:p>
            <a:pPr marL="179388" indent="-179388" eaLnBrk="1" hangingPunct="1">
              <a:lnSpc>
                <a:spcPct val="80000"/>
              </a:lnSpc>
              <a:buFontTx/>
              <a:buNone/>
              <a:tabLst>
                <a:tab pos="179388" algn="l"/>
              </a:tabLst>
            </a:pPr>
            <a:endParaRPr lang="de-DE" sz="400" b="1" dirty="0" smtClean="0"/>
          </a:p>
          <a:p>
            <a:pPr marL="179388" indent="-179388" eaLnBrk="1" hangingPunct="1">
              <a:lnSpc>
                <a:spcPct val="80000"/>
              </a:lnSpc>
              <a:tabLst>
                <a:tab pos="179388" algn="l"/>
              </a:tabLst>
            </a:pPr>
            <a:r>
              <a:rPr lang="de-DE" sz="1500" b="1" dirty="0" smtClean="0"/>
              <a:t>Ich bin stets pünktlich und zuverlässig. Hierzu zählt insbesondere, dass</a:t>
            </a:r>
          </a:p>
          <a:p>
            <a:pPr marL="179388" indent="-179388" eaLnBrk="1" hangingPunct="1">
              <a:lnSpc>
                <a:spcPct val="80000"/>
              </a:lnSpc>
              <a:buFontTx/>
              <a:buNone/>
              <a:tabLst>
                <a:tab pos="179388" algn="l"/>
              </a:tabLst>
            </a:pPr>
            <a:endParaRPr lang="de-DE" sz="400" b="1" dirty="0" smtClean="0"/>
          </a:p>
          <a:p>
            <a:pPr marL="179388" indent="-179388" eaLnBrk="1" hangingPunct="1">
              <a:lnSpc>
                <a:spcPct val="80000"/>
              </a:lnSpc>
              <a:buFontTx/>
              <a:buNone/>
              <a:tabLst>
                <a:tab pos="179388" algn="l"/>
              </a:tabLst>
            </a:pPr>
            <a:r>
              <a:rPr lang="de-DE" sz="1500" b="1" dirty="0" smtClean="0"/>
              <a:t>		+ die Absage des Trainings oder das Fernbleiben bei Spielen nur in absoluten Ausnahme- 	   fällen erfolgt.</a:t>
            </a:r>
          </a:p>
          <a:p>
            <a:pPr marL="179388" indent="-179388" eaLnBrk="1" hangingPunct="1">
              <a:lnSpc>
                <a:spcPct val="80000"/>
              </a:lnSpc>
              <a:buFontTx/>
              <a:buNone/>
              <a:tabLst>
                <a:tab pos="179388" algn="l"/>
              </a:tabLst>
            </a:pPr>
            <a:endParaRPr lang="de-DE" sz="200" b="1" dirty="0" smtClean="0"/>
          </a:p>
          <a:p>
            <a:pPr marL="179388" indent="-179388" eaLnBrk="1" hangingPunct="1">
              <a:lnSpc>
                <a:spcPct val="80000"/>
              </a:lnSpc>
              <a:buFontTx/>
              <a:buNone/>
              <a:tabLst>
                <a:tab pos="179388" algn="l"/>
              </a:tabLst>
            </a:pPr>
            <a:r>
              <a:rPr lang="de-DE" sz="1500" b="1" dirty="0" smtClean="0"/>
              <a:t>		+ ich abgesprochene Termine</a:t>
            </a:r>
            <a:r>
              <a:rPr lang="de-DE" sz="1500" b="1" dirty="0"/>
              <a:t> </a:t>
            </a:r>
            <a:r>
              <a:rPr lang="de-DE" sz="1500" b="1" dirty="0" smtClean="0"/>
              <a:t>und gemachte Zusagen einhalte. </a:t>
            </a:r>
          </a:p>
          <a:p>
            <a:pPr marL="179388" indent="-179388" eaLnBrk="1" hangingPunct="1">
              <a:lnSpc>
                <a:spcPct val="80000"/>
              </a:lnSpc>
              <a:buFontTx/>
              <a:buNone/>
              <a:tabLst>
                <a:tab pos="179388" algn="l"/>
              </a:tabLst>
            </a:pPr>
            <a:endParaRPr lang="de-DE" sz="200" b="1" dirty="0" smtClean="0"/>
          </a:p>
          <a:p>
            <a:pPr marL="179388" indent="-179388" eaLnBrk="1" hangingPunct="1">
              <a:lnSpc>
                <a:spcPct val="80000"/>
              </a:lnSpc>
              <a:buFontTx/>
              <a:buNone/>
              <a:tabLst>
                <a:tab pos="179388" algn="l"/>
              </a:tabLst>
            </a:pPr>
            <a:r>
              <a:rPr lang="de-DE" sz="1500" b="1" dirty="0" smtClean="0"/>
              <a:t>		+ Rückrufbitten, Mails etc. von mir schnellstmöglich beantwortet werden.  </a:t>
            </a:r>
          </a:p>
          <a:p>
            <a:pPr marL="179388" indent="-179388" eaLnBrk="1" hangingPunct="1">
              <a:lnSpc>
                <a:spcPct val="80000"/>
              </a:lnSpc>
              <a:buFontTx/>
              <a:buNone/>
              <a:tabLst>
                <a:tab pos="179388" algn="l"/>
              </a:tabLst>
            </a:pPr>
            <a:endParaRPr lang="de-DE" sz="400" b="1" dirty="0" smtClean="0"/>
          </a:p>
          <a:p>
            <a:pPr marL="179388" indent="-179388" eaLnBrk="1" hangingPunct="1">
              <a:lnSpc>
                <a:spcPct val="80000"/>
              </a:lnSpc>
              <a:tabLst>
                <a:tab pos="179388" algn="l"/>
              </a:tabLst>
            </a:pPr>
            <a:r>
              <a:rPr lang="de-DE" sz="1500" b="1" dirty="0" smtClean="0"/>
              <a:t>Ich kenne die aktuelle Lebenssituation der mit anvertrauten Spieler und stehen Ihnen bei Prob-</a:t>
            </a:r>
            <a:r>
              <a:rPr lang="de-DE" sz="1500" b="1" dirty="0" err="1" smtClean="0"/>
              <a:t>lemen</a:t>
            </a:r>
            <a:r>
              <a:rPr lang="de-DE" sz="1500" b="1" dirty="0" smtClean="0"/>
              <a:t> beratend zur Seite.</a:t>
            </a:r>
          </a:p>
          <a:p>
            <a:pPr marL="179388" indent="-179388" eaLnBrk="1" hangingPunct="1">
              <a:lnSpc>
                <a:spcPct val="80000"/>
              </a:lnSpc>
              <a:buFontTx/>
              <a:buNone/>
              <a:tabLst>
                <a:tab pos="179388" algn="l"/>
              </a:tabLst>
            </a:pPr>
            <a:endParaRPr lang="de-DE" sz="400" b="1" dirty="0" smtClean="0"/>
          </a:p>
          <a:p>
            <a:pPr marL="179388" indent="-179388" eaLnBrk="1" hangingPunct="1">
              <a:lnSpc>
                <a:spcPct val="80000"/>
              </a:lnSpc>
              <a:tabLst>
                <a:tab pos="179388" algn="l"/>
              </a:tabLst>
            </a:pPr>
            <a:r>
              <a:rPr lang="de-DE" sz="1500" b="1" dirty="0" smtClean="0"/>
              <a:t>Ich pflege einen guten und regelmäßigen Kontakt mit den Eltern unserer Spieler und schaffe so Transparenz, Planungssicherheit und Vertrauen.</a:t>
            </a:r>
          </a:p>
          <a:p>
            <a:pPr marL="179388" indent="-179388" eaLnBrk="1" hangingPunct="1">
              <a:lnSpc>
                <a:spcPct val="80000"/>
              </a:lnSpc>
              <a:tabLst>
                <a:tab pos="179388" algn="l"/>
              </a:tabLst>
            </a:pPr>
            <a:endParaRPr lang="de-DE" sz="400" b="1" dirty="0" smtClean="0"/>
          </a:p>
          <a:p>
            <a:pPr marL="179388" indent="-179388" eaLnBrk="1" hangingPunct="1">
              <a:lnSpc>
                <a:spcPct val="80000"/>
              </a:lnSpc>
              <a:tabLst>
                <a:tab pos="179388" algn="l"/>
              </a:tabLst>
            </a:pPr>
            <a:r>
              <a:rPr lang="de-DE" sz="1500" b="1" dirty="0" smtClean="0"/>
              <a:t>Ich bin Vorbild für die Kinder, Jugendlichen und auch Eltern. Ich bin mir dieser Aufgabe bewusst und gehe entsprechend verantwortlich damit um.</a:t>
            </a:r>
          </a:p>
          <a:p>
            <a:pPr marL="179388" indent="-179388" eaLnBrk="1" hangingPunct="1">
              <a:lnSpc>
                <a:spcPct val="80000"/>
              </a:lnSpc>
              <a:buFontTx/>
              <a:buNone/>
              <a:tabLst>
                <a:tab pos="179388" algn="l"/>
              </a:tabLst>
            </a:pPr>
            <a:endParaRPr lang="de-DE" sz="400" b="1" dirty="0" smtClean="0"/>
          </a:p>
          <a:p>
            <a:pPr marL="179388" indent="-179388" eaLnBrk="1" hangingPunct="1">
              <a:lnSpc>
                <a:spcPct val="80000"/>
              </a:lnSpc>
              <a:tabLst>
                <a:tab pos="179388" algn="l"/>
              </a:tabLst>
            </a:pPr>
            <a:r>
              <a:rPr lang="de-DE" sz="1500" b="1" dirty="0" smtClean="0"/>
              <a:t>Ich trage die Verantwortung für das Verhalten der mir anvertrauten Kinder und Jugendlichen auf und neben dem Platz. Ich vermittle meinen Spielern die Regeln und Werte unser JFG, lebe diese vor und achte auch auf deren Einhaltung.</a:t>
            </a:r>
          </a:p>
          <a:p>
            <a:pPr marL="179388" indent="-179388" eaLnBrk="1" hangingPunct="1">
              <a:lnSpc>
                <a:spcPct val="80000"/>
              </a:lnSpc>
              <a:tabLst>
                <a:tab pos="179388" algn="l"/>
              </a:tabLst>
            </a:pPr>
            <a:endParaRPr lang="de-DE" sz="400" b="1" dirty="0" smtClean="0"/>
          </a:p>
          <a:p>
            <a:pPr marL="179388" indent="-179388" eaLnBrk="1" hangingPunct="1">
              <a:lnSpc>
                <a:spcPct val="80000"/>
              </a:lnSpc>
              <a:tabLst>
                <a:tab pos="179388" algn="l"/>
              </a:tabLst>
            </a:pPr>
            <a:r>
              <a:rPr lang="de-DE" sz="1500" b="1" dirty="0" smtClean="0"/>
              <a:t>Ich löse auftretende Konflikte innerhalb des Teams, mit Eltern, im Verein etc. ruhig, sachlich und fair.</a:t>
            </a:r>
          </a:p>
          <a:p>
            <a:pPr marL="179388" indent="-179388" eaLnBrk="1" hangingPunct="1">
              <a:lnSpc>
                <a:spcPct val="80000"/>
              </a:lnSpc>
              <a:tabLst>
                <a:tab pos="179388" algn="l"/>
              </a:tabLst>
            </a:pPr>
            <a:endParaRPr lang="de-DE" sz="400" b="1" dirty="0" smtClean="0"/>
          </a:p>
          <a:p>
            <a:pPr marL="179388" indent="-179388" eaLnBrk="1" hangingPunct="1">
              <a:lnSpc>
                <a:spcPct val="80000"/>
              </a:lnSpc>
              <a:tabLst>
                <a:tab pos="179388" algn="l"/>
              </a:tabLst>
            </a:pPr>
            <a:r>
              <a:rPr lang="de-DE" sz="1500" b="1" dirty="0" smtClean="0"/>
              <a:t>Ich vermittle neben sportlichen Zielen auch Teamgeist sowie den Spaß und die Freude am Fuß-</a:t>
            </a:r>
            <a:r>
              <a:rPr lang="de-DE" sz="1500" b="1" dirty="0" err="1" smtClean="0"/>
              <a:t>ballspiel</a:t>
            </a:r>
            <a:r>
              <a:rPr lang="de-DE" sz="1500" b="1" dirty="0" smtClean="0"/>
              <a:t>. Außerdem stärke ich die soziale Kompetenz meiner Spieler/innen und trage zu deren Persönlichkeitsentwicklung positiv bei. </a:t>
            </a:r>
          </a:p>
          <a:p>
            <a:pPr marL="179388" indent="-179388" eaLnBrk="1" hangingPunct="1">
              <a:lnSpc>
                <a:spcPct val="80000"/>
              </a:lnSpc>
              <a:tabLst>
                <a:tab pos="179388" algn="l"/>
              </a:tabLst>
            </a:pPr>
            <a:endParaRPr lang="de-DE" sz="400" b="1" dirty="0" smtClean="0">
              <a:solidFill>
                <a:srgbClr val="33CC33"/>
              </a:solidFill>
            </a:endParaRPr>
          </a:p>
          <a:p>
            <a:pPr marL="179388" indent="-179388" eaLnBrk="1" hangingPunct="1">
              <a:lnSpc>
                <a:spcPct val="80000"/>
              </a:lnSpc>
              <a:tabLst>
                <a:tab pos="179388" algn="l"/>
              </a:tabLst>
            </a:pPr>
            <a:r>
              <a:rPr lang="de-DE" sz="1500" b="1" dirty="0" smtClean="0"/>
              <a:t>Ich versuche den Spielern eine möglichst gute fußballerische Ausbildung zu bieten. Ich nutze daher die mir zur Verfügung stehenden Möglichkeiten zur sportlichen Fort- u. Weiterbildung, um so einen möglichst hohen Standard zu garantieren. Neuen Trainingsmethoden stehe ich </a:t>
            </a:r>
            <a:r>
              <a:rPr lang="de-DE" sz="1500" b="1" dirty="0" err="1" smtClean="0"/>
              <a:t>aufge</a:t>
            </a:r>
            <a:r>
              <a:rPr lang="de-DE" sz="1500" b="1" dirty="0" smtClean="0"/>
              <a:t>-schlossen gegenüber.</a:t>
            </a:r>
            <a:r>
              <a:rPr lang="de-DE" sz="1500"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46">
                                            <p:txEl>
                                              <p:pRg st="0" end="0"/>
                                            </p:txEl>
                                          </p:spTgt>
                                        </p:tgtEl>
                                        <p:attrNameLst>
                                          <p:attrName>style.visibility</p:attrName>
                                        </p:attrNameLst>
                                      </p:cBhvr>
                                      <p:to>
                                        <p:strVal val="visible"/>
                                      </p:to>
                                    </p:set>
                                    <p:anim calcmode="lin" valueType="num">
                                      <p:cBhvr additive="base">
                                        <p:cTn id="7" dur="1000" fill="hold"/>
                                        <p:tgtEl>
                                          <p:spTgt spid="10246">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1024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46">
                                            <p:txEl>
                                              <p:pRg st="2" end="2"/>
                                            </p:txEl>
                                          </p:spTgt>
                                        </p:tgtEl>
                                        <p:attrNameLst>
                                          <p:attrName>style.visibility</p:attrName>
                                        </p:attrNameLst>
                                      </p:cBhvr>
                                      <p:to>
                                        <p:strVal val="visible"/>
                                      </p:to>
                                    </p:set>
                                    <p:anim calcmode="lin" valueType="num">
                                      <p:cBhvr additive="base">
                                        <p:cTn id="13" dur="1000" fill="hold"/>
                                        <p:tgtEl>
                                          <p:spTgt spid="10246">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1024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10246">
                                            <p:txEl>
                                              <p:pRg st="4" end="4"/>
                                            </p:txEl>
                                          </p:spTgt>
                                        </p:tgtEl>
                                        <p:attrNameLst>
                                          <p:attrName>style.visibility</p:attrName>
                                        </p:attrNameLst>
                                      </p:cBhvr>
                                      <p:to>
                                        <p:strVal val="visible"/>
                                      </p:to>
                                    </p:set>
                                    <p:animEffect transition="in" filter="wipe(down)">
                                      <p:cBhvr>
                                        <p:cTn id="19" dur="2000"/>
                                        <p:tgtEl>
                                          <p:spTgt spid="10246">
                                            <p:txEl>
                                              <p:pRg st="4" end="4"/>
                                            </p:txEl>
                                          </p:spTgt>
                                        </p:tgtEl>
                                      </p:cBhvr>
                                    </p:animEffect>
                                  </p:childTnLst>
                                </p:cTn>
                              </p:par>
                            </p:childTnLst>
                          </p:cTn>
                        </p:par>
                        <p:par>
                          <p:cTn id="20" fill="hold">
                            <p:stCondLst>
                              <p:cond delay="2000"/>
                            </p:stCondLst>
                            <p:childTnLst>
                              <p:par>
                                <p:cTn id="21" presetID="22" presetClass="entr" presetSubtype="4" fill="hold" nodeType="afterEffect">
                                  <p:stCondLst>
                                    <p:cond delay="2000"/>
                                  </p:stCondLst>
                                  <p:childTnLst>
                                    <p:set>
                                      <p:cBhvr>
                                        <p:cTn id="22" dur="1" fill="hold">
                                          <p:stCondLst>
                                            <p:cond delay="0"/>
                                          </p:stCondLst>
                                        </p:cTn>
                                        <p:tgtEl>
                                          <p:spTgt spid="10246">
                                            <p:txEl>
                                              <p:pRg st="6" end="6"/>
                                            </p:txEl>
                                          </p:spTgt>
                                        </p:tgtEl>
                                        <p:attrNameLst>
                                          <p:attrName>style.visibility</p:attrName>
                                        </p:attrNameLst>
                                      </p:cBhvr>
                                      <p:to>
                                        <p:strVal val="visible"/>
                                      </p:to>
                                    </p:set>
                                    <p:animEffect transition="in" filter="wipe(down)">
                                      <p:cBhvr>
                                        <p:cTn id="23" dur="2000"/>
                                        <p:tgtEl>
                                          <p:spTgt spid="10246">
                                            <p:txEl>
                                              <p:pRg st="6" end="6"/>
                                            </p:txEl>
                                          </p:spTgt>
                                        </p:tgtEl>
                                      </p:cBhvr>
                                    </p:animEffect>
                                  </p:childTnLst>
                                </p:cTn>
                              </p:par>
                            </p:childTnLst>
                          </p:cTn>
                        </p:par>
                        <p:par>
                          <p:cTn id="24" fill="hold">
                            <p:stCondLst>
                              <p:cond delay="6000"/>
                            </p:stCondLst>
                            <p:childTnLst>
                              <p:par>
                                <p:cTn id="25" presetID="22" presetClass="entr" presetSubtype="4" fill="hold" nodeType="afterEffect">
                                  <p:stCondLst>
                                    <p:cond delay="1500"/>
                                  </p:stCondLst>
                                  <p:childTnLst>
                                    <p:set>
                                      <p:cBhvr>
                                        <p:cTn id="26" dur="1" fill="hold">
                                          <p:stCondLst>
                                            <p:cond delay="0"/>
                                          </p:stCondLst>
                                        </p:cTn>
                                        <p:tgtEl>
                                          <p:spTgt spid="10246">
                                            <p:txEl>
                                              <p:pRg st="8" end="8"/>
                                            </p:txEl>
                                          </p:spTgt>
                                        </p:tgtEl>
                                        <p:attrNameLst>
                                          <p:attrName>style.visibility</p:attrName>
                                        </p:attrNameLst>
                                      </p:cBhvr>
                                      <p:to>
                                        <p:strVal val="visible"/>
                                      </p:to>
                                    </p:set>
                                    <p:animEffect transition="in" filter="wipe(down)">
                                      <p:cBhvr>
                                        <p:cTn id="27" dur="2000"/>
                                        <p:tgtEl>
                                          <p:spTgt spid="10246">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0246">
                                            <p:txEl>
                                              <p:pRg st="10" end="10"/>
                                            </p:txEl>
                                          </p:spTgt>
                                        </p:tgtEl>
                                        <p:attrNameLst>
                                          <p:attrName>style.visibility</p:attrName>
                                        </p:attrNameLst>
                                      </p:cBhvr>
                                      <p:to>
                                        <p:strVal val="visible"/>
                                      </p:to>
                                    </p:set>
                                    <p:anim calcmode="lin" valueType="num">
                                      <p:cBhvr additive="base">
                                        <p:cTn id="32" dur="1000" fill="hold"/>
                                        <p:tgtEl>
                                          <p:spTgt spid="10246">
                                            <p:txEl>
                                              <p:pRg st="10" end="10"/>
                                            </p:txEl>
                                          </p:spTgt>
                                        </p:tgtEl>
                                        <p:attrNameLst>
                                          <p:attrName>ppt_x</p:attrName>
                                        </p:attrNameLst>
                                      </p:cBhvr>
                                      <p:tavLst>
                                        <p:tav tm="0">
                                          <p:val>
                                            <p:strVal val="#ppt_x"/>
                                          </p:val>
                                        </p:tav>
                                        <p:tav tm="100000">
                                          <p:val>
                                            <p:strVal val="#ppt_x"/>
                                          </p:val>
                                        </p:tav>
                                      </p:tavLst>
                                    </p:anim>
                                    <p:anim calcmode="lin" valueType="num">
                                      <p:cBhvr additive="base">
                                        <p:cTn id="33" dur="1000" fill="hold"/>
                                        <p:tgtEl>
                                          <p:spTgt spid="10246">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10246">
                                            <p:txEl>
                                              <p:pRg st="12" end="12"/>
                                            </p:txEl>
                                          </p:spTgt>
                                        </p:tgtEl>
                                        <p:attrNameLst>
                                          <p:attrName>style.visibility</p:attrName>
                                        </p:attrNameLst>
                                      </p:cBhvr>
                                      <p:to>
                                        <p:strVal val="visible"/>
                                      </p:to>
                                    </p:set>
                                    <p:anim calcmode="lin" valueType="num">
                                      <p:cBhvr additive="base">
                                        <p:cTn id="38" dur="1000" fill="hold"/>
                                        <p:tgtEl>
                                          <p:spTgt spid="10246">
                                            <p:txEl>
                                              <p:pRg st="12" end="12"/>
                                            </p:txEl>
                                          </p:spTgt>
                                        </p:tgtEl>
                                        <p:attrNameLst>
                                          <p:attrName>ppt_x</p:attrName>
                                        </p:attrNameLst>
                                      </p:cBhvr>
                                      <p:tavLst>
                                        <p:tav tm="0">
                                          <p:val>
                                            <p:strVal val="#ppt_x"/>
                                          </p:val>
                                        </p:tav>
                                        <p:tav tm="100000">
                                          <p:val>
                                            <p:strVal val="#ppt_x"/>
                                          </p:val>
                                        </p:tav>
                                      </p:tavLst>
                                    </p:anim>
                                    <p:anim calcmode="lin" valueType="num">
                                      <p:cBhvr additive="base">
                                        <p:cTn id="39" dur="1000" fill="hold"/>
                                        <p:tgtEl>
                                          <p:spTgt spid="10246">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10246">
                                            <p:txEl>
                                              <p:pRg st="14" end="14"/>
                                            </p:txEl>
                                          </p:spTgt>
                                        </p:tgtEl>
                                        <p:attrNameLst>
                                          <p:attrName>style.visibility</p:attrName>
                                        </p:attrNameLst>
                                      </p:cBhvr>
                                      <p:to>
                                        <p:strVal val="visible"/>
                                      </p:to>
                                    </p:set>
                                    <p:anim calcmode="lin" valueType="num">
                                      <p:cBhvr additive="base">
                                        <p:cTn id="44" dur="1000" fill="hold"/>
                                        <p:tgtEl>
                                          <p:spTgt spid="10246">
                                            <p:txEl>
                                              <p:pRg st="14" end="14"/>
                                            </p:txEl>
                                          </p:spTgt>
                                        </p:tgtEl>
                                        <p:attrNameLst>
                                          <p:attrName>ppt_x</p:attrName>
                                        </p:attrNameLst>
                                      </p:cBhvr>
                                      <p:tavLst>
                                        <p:tav tm="0">
                                          <p:val>
                                            <p:strVal val="#ppt_x"/>
                                          </p:val>
                                        </p:tav>
                                        <p:tav tm="100000">
                                          <p:val>
                                            <p:strVal val="#ppt_x"/>
                                          </p:val>
                                        </p:tav>
                                      </p:tavLst>
                                    </p:anim>
                                    <p:anim calcmode="lin" valueType="num">
                                      <p:cBhvr additive="base">
                                        <p:cTn id="45" dur="1000" fill="hold"/>
                                        <p:tgtEl>
                                          <p:spTgt spid="10246">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10246">
                                            <p:txEl>
                                              <p:pRg st="16" end="16"/>
                                            </p:txEl>
                                          </p:spTgt>
                                        </p:tgtEl>
                                        <p:attrNameLst>
                                          <p:attrName>style.visibility</p:attrName>
                                        </p:attrNameLst>
                                      </p:cBhvr>
                                      <p:to>
                                        <p:strVal val="visible"/>
                                      </p:to>
                                    </p:set>
                                    <p:anim calcmode="lin" valueType="num">
                                      <p:cBhvr additive="base">
                                        <p:cTn id="50" dur="1000" fill="hold"/>
                                        <p:tgtEl>
                                          <p:spTgt spid="10246">
                                            <p:txEl>
                                              <p:pRg st="16" end="16"/>
                                            </p:txEl>
                                          </p:spTgt>
                                        </p:tgtEl>
                                        <p:attrNameLst>
                                          <p:attrName>ppt_x</p:attrName>
                                        </p:attrNameLst>
                                      </p:cBhvr>
                                      <p:tavLst>
                                        <p:tav tm="0">
                                          <p:val>
                                            <p:strVal val="#ppt_x"/>
                                          </p:val>
                                        </p:tav>
                                        <p:tav tm="100000">
                                          <p:val>
                                            <p:strVal val="#ppt_x"/>
                                          </p:val>
                                        </p:tav>
                                      </p:tavLst>
                                    </p:anim>
                                    <p:anim calcmode="lin" valueType="num">
                                      <p:cBhvr additive="base">
                                        <p:cTn id="51" dur="1000" fill="hold"/>
                                        <p:tgtEl>
                                          <p:spTgt spid="10246">
                                            <p:txEl>
                                              <p:pRg st="16" end="16"/>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nodeType="clickEffect">
                                  <p:stCondLst>
                                    <p:cond delay="0"/>
                                  </p:stCondLst>
                                  <p:childTnLst>
                                    <p:set>
                                      <p:cBhvr>
                                        <p:cTn id="55" dur="1" fill="hold">
                                          <p:stCondLst>
                                            <p:cond delay="0"/>
                                          </p:stCondLst>
                                        </p:cTn>
                                        <p:tgtEl>
                                          <p:spTgt spid="10246">
                                            <p:txEl>
                                              <p:pRg st="18" end="18"/>
                                            </p:txEl>
                                          </p:spTgt>
                                        </p:tgtEl>
                                        <p:attrNameLst>
                                          <p:attrName>style.visibility</p:attrName>
                                        </p:attrNameLst>
                                      </p:cBhvr>
                                      <p:to>
                                        <p:strVal val="visible"/>
                                      </p:to>
                                    </p:set>
                                    <p:anim calcmode="lin" valueType="num">
                                      <p:cBhvr additive="base">
                                        <p:cTn id="56" dur="1000" fill="hold"/>
                                        <p:tgtEl>
                                          <p:spTgt spid="10246">
                                            <p:txEl>
                                              <p:pRg st="18" end="18"/>
                                            </p:txEl>
                                          </p:spTgt>
                                        </p:tgtEl>
                                        <p:attrNameLst>
                                          <p:attrName>ppt_x</p:attrName>
                                        </p:attrNameLst>
                                      </p:cBhvr>
                                      <p:tavLst>
                                        <p:tav tm="0">
                                          <p:val>
                                            <p:strVal val="#ppt_x"/>
                                          </p:val>
                                        </p:tav>
                                        <p:tav tm="100000">
                                          <p:val>
                                            <p:strVal val="#ppt_x"/>
                                          </p:val>
                                        </p:tav>
                                      </p:tavLst>
                                    </p:anim>
                                    <p:anim calcmode="lin" valueType="num">
                                      <p:cBhvr additive="base">
                                        <p:cTn id="57" dur="1000" fill="hold"/>
                                        <p:tgtEl>
                                          <p:spTgt spid="10246">
                                            <p:txEl>
                                              <p:pRg st="18" end="18"/>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nodeType="clickEffect">
                                  <p:stCondLst>
                                    <p:cond delay="0"/>
                                  </p:stCondLst>
                                  <p:childTnLst>
                                    <p:set>
                                      <p:cBhvr>
                                        <p:cTn id="61" dur="1" fill="hold">
                                          <p:stCondLst>
                                            <p:cond delay="0"/>
                                          </p:stCondLst>
                                        </p:cTn>
                                        <p:tgtEl>
                                          <p:spTgt spid="10246">
                                            <p:txEl>
                                              <p:pRg st="20" end="20"/>
                                            </p:txEl>
                                          </p:spTgt>
                                        </p:tgtEl>
                                        <p:attrNameLst>
                                          <p:attrName>style.visibility</p:attrName>
                                        </p:attrNameLst>
                                      </p:cBhvr>
                                      <p:to>
                                        <p:strVal val="visible"/>
                                      </p:to>
                                    </p:set>
                                    <p:anim calcmode="lin" valueType="num">
                                      <p:cBhvr additive="base">
                                        <p:cTn id="62" dur="1000" fill="hold"/>
                                        <p:tgtEl>
                                          <p:spTgt spid="10246">
                                            <p:txEl>
                                              <p:pRg st="20" end="20"/>
                                            </p:txEl>
                                          </p:spTgt>
                                        </p:tgtEl>
                                        <p:attrNameLst>
                                          <p:attrName>ppt_x</p:attrName>
                                        </p:attrNameLst>
                                      </p:cBhvr>
                                      <p:tavLst>
                                        <p:tav tm="0">
                                          <p:val>
                                            <p:strVal val="#ppt_x"/>
                                          </p:val>
                                        </p:tav>
                                        <p:tav tm="100000">
                                          <p:val>
                                            <p:strVal val="#ppt_x"/>
                                          </p:val>
                                        </p:tav>
                                      </p:tavLst>
                                    </p:anim>
                                    <p:anim calcmode="lin" valueType="num">
                                      <p:cBhvr additive="base">
                                        <p:cTn id="63" dur="1000" fill="hold"/>
                                        <p:tgtEl>
                                          <p:spTgt spid="10246">
                                            <p:txEl>
                                              <p:pRg st="20" end="20"/>
                                            </p:txEl>
                                          </p:spTgt>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nodeType="clickEffect">
                                  <p:stCondLst>
                                    <p:cond delay="0"/>
                                  </p:stCondLst>
                                  <p:childTnLst>
                                    <p:set>
                                      <p:cBhvr>
                                        <p:cTn id="67" dur="1" fill="hold">
                                          <p:stCondLst>
                                            <p:cond delay="0"/>
                                          </p:stCondLst>
                                        </p:cTn>
                                        <p:tgtEl>
                                          <p:spTgt spid="10246">
                                            <p:txEl>
                                              <p:pRg st="22" end="22"/>
                                            </p:txEl>
                                          </p:spTgt>
                                        </p:tgtEl>
                                        <p:attrNameLst>
                                          <p:attrName>style.visibility</p:attrName>
                                        </p:attrNameLst>
                                      </p:cBhvr>
                                      <p:to>
                                        <p:strVal val="visible"/>
                                      </p:to>
                                    </p:set>
                                    <p:anim calcmode="lin" valueType="num">
                                      <p:cBhvr additive="base">
                                        <p:cTn id="68" dur="1000" fill="hold"/>
                                        <p:tgtEl>
                                          <p:spTgt spid="10246">
                                            <p:txEl>
                                              <p:pRg st="22" end="22"/>
                                            </p:txEl>
                                          </p:spTgt>
                                        </p:tgtEl>
                                        <p:attrNameLst>
                                          <p:attrName>ppt_x</p:attrName>
                                        </p:attrNameLst>
                                      </p:cBhvr>
                                      <p:tavLst>
                                        <p:tav tm="0">
                                          <p:val>
                                            <p:strVal val="#ppt_x"/>
                                          </p:val>
                                        </p:tav>
                                        <p:tav tm="100000">
                                          <p:val>
                                            <p:strVal val="#ppt_x"/>
                                          </p:val>
                                        </p:tav>
                                      </p:tavLst>
                                    </p:anim>
                                    <p:anim calcmode="lin" valueType="num">
                                      <p:cBhvr additive="base">
                                        <p:cTn id="69" dur="1000" fill="hold"/>
                                        <p:tgtEl>
                                          <p:spTgt spid="10246">
                                            <p:txEl>
                                              <p:pRg st="22" end="2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umsplatzhalter 5"/>
          <p:cNvSpPr>
            <a:spLocks noGrp="1"/>
          </p:cNvSpPr>
          <p:nvPr>
            <p:ph type="dt" sz="quarter" idx="10"/>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02254C7F-3991-4EBA-BF75-28C5AC9D9A6F}" type="datetime1">
              <a:rPr lang="de-DE" sz="800"/>
              <a:pPr/>
              <a:t>14.04.2014</a:t>
            </a:fld>
            <a:endParaRPr lang="de-DE" sz="800"/>
          </a:p>
        </p:txBody>
      </p:sp>
      <p:sp>
        <p:nvSpPr>
          <p:cNvPr id="11267" name="Fußzeilenplatzhalter 6"/>
          <p:cNvSpPr>
            <a:spLocks noGrp="1"/>
          </p:cNvSpPr>
          <p:nvPr>
            <p:ph type="ftr" sz="quarter" idx="11"/>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r>
              <a:rPr lang="de-DE" sz="800"/>
              <a:t>Meyer/Ortmann/Schnabel/Seim/Ziehr</a:t>
            </a:r>
          </a:p>
        </p:txBody>
      </p:sp>
      <p:sp>
        <p:nvSpPr>
          <p:cNvPr id="11268" name="Foliennummernplatzhalter 7"/>
          <p:cNvSpPr>
            <a:spLocks noGrp="1"/>
          </p:cNvSpPr>
          <p:nvPr>
            <p:ph type="sldNum" sz="quarter" idx="12"/>
          </p:nvPr>
        </p:nvSpPr>
        <p:spPr>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5BE0D592-2D32-435B-89FB-C9C21508BE97}" type="slidenum">
              <a:rPr lang="de-DE" sz="800"/>
              <a:pPr/>
              <a:t>8</a:t>
            </a:fld>
            <a:endParaRPr lang="de-DE" sz="800"/>
          </a:p>
        </p:txBody>
      </p:sp>
      <p:sp>
        <p:nvSpPr>
          <p:cNvPr id="11269" name="Rectangle 2"/>
          <p:cNvSpPr>
            <a:spLocks noGrp="1" noChangeArrowheads="1"/>
          </p:cNvSpPr>
          <p:nvPr>
            <p:ph type="title"/>
          </p:nvPr>
        </p:nvSpPr>
        <p:spPr>
          <a:xfrm>
            <a:off x="0" y="107950"/>
            <a:ext cx="9648825" cy="719138"/>
          </a:xfrm>
          <a:solidFill>
            <a:schemeClr val="tx1"/>
          </a:solidFill>
        </p:spPr>
        <p:txBody>
          <a:bodyPr/>
          <a:lstStyle/>
          <a:p>
            <a:pPr eaLnBrk="1" hangingPunct="1"/>
            <a:r>
              <a:rPr lang="de-DE" sz="3200" b="1" dirty="0" smtClean="0">
                <a:solidFill>
                  <a:srgbClr val="FFFF00"/>
                </a:solidFill>
              </a:rPr>
              <a:t>Unsere Trainingsgrundsätze:</a:t>
            </a:r>
          </a:p>
        </p:txBody>
      </p:sp>
      <p:sp>
        <p:nvSpPr>
          <p:cNvPr id="11270" name="Rectangle 3"/>
          <p:cNvSpPr>
            <a:spLocks noGrp="1" noChangeArrowheads="1"/>
          </p:cNvSpPr>
          <p:nvPr>
            <p:ph type="body" sz="half" idx="1"/>
          </p:nvPr>
        </p:nvSpPr>
        <p:spPr>
          <a:xfrm>
            <a:off x="287338" y="935038"/>
            <a:ext cx="9361487" cy="5812982"/>
          </a:xfrm>
          <a:noFill/>
        </p:spPr>
        <p:txBody>
          <a:bodyPr lIns="90000" tIns="43200" rIns="90000">
            <a:spAutoFit/>
          </a:bodyPr>
          <a:lstStyle/>
          <a:p>
            <a:pPr marL="174625" indent="-174625" eaLnBrk="1" hangingPunct="1">
              <a:lnSpc>
                <a:spcPct val="80000"/>
              </a:lnSpc>
              <a:tabLst>
                <a:tab pos="179388" algn="l"/>
              </a:tabLst>
            </a:pPr>
            <a:r>
              <a:rPr lang="de-DE" sz="1500" b="1" dirty="0" smtClean="0"/>
              <a:t>Das Training ist vor Trainingsbeginn zu planen. Eine unvorbereitete Trainingseinheit gibt es nicht.</a:t>
            </a:r>
          </a:p>
          <a:p>
            <a:pPr marL="174625" indent="-174625" eaLnBrk="1" hangingPunct="1">
              <a:lnSpc>
                <a:spcPct val="80000"/>
              </a:lnSpc>
              <a:buFontTx/>
              <a:buNone/>
              <a:tabLst>
                <a:tab pos="179388" algn="l"/>
              </a:tabLst>
            </a:pPr>
            <a:endParaRPr lang="de-DE" sz="500" b="1" dirty="0" smtClean="0"/>
          </a:p>
          <a:p>
            <a:pPr marL="174625" indent="-174625" eaLnBrk="1" hangingPunct="1">
              <a:lnSpc>
                <a:spcPct val="80000"/>
              </a:lnSpc>
              <a:tabLst>
                <a:tab pos="179388" algn="l"/>
              </a:tabLst>
            </a:pPr>
            <a:r>
              <a:rPr lang="de-DE" sz="1500" b="1" dirty="0" smtClean="0"/>
              <a:t>Die Trainingsinhalte sind altersgerecht zu vermitteln und auf das fußballerische Können des Teams abzustimmen. (Bedenke: „Kinder sind   K E I N E   kleinen Erwachsenen.“)</a:t>
            </a:r>
          </a:p>
          <a:p>
            <a:pPr marL="174625" indent="-174625" eaLnBrk="1" hangingPunct="1">
              <a:lnSpc>
                <a:spcPct val="80000"/>
              </a:lnSpc>
              <a:buFontTx/>
              <a:buNone/>
              <a:tabLst>
                <a:tab pos="179388" algn="l"/>
              </a:tabLst>
            </a:pPr>
            <a:endParaRPr lang="de-DE" sz="500" b="1" dirty="0" smtClean="0"/>
          </a:p>
          <a:p>
            <a:pPr marL="174625" indent="-174625" eaLnBrk="1" hangingPunct="1">
              <a:lnSpc>
                <a:spcPct val="80000"/>
              </a:lnSpc>
              <a:tabLst>
                <a:tab pos="179388" algn="l"/>
              </a:tabLst>
            </a:pPr>
            <a:r>
              <a:rPr lang="de-DE" sz="1500" b="1" dirty="0" smtClean="0"/>
              <a:t>In der Trainingsgestaltung sind Trainingsprinzipien </a:t>
            </a:r>
          </a:p>
          <a:p>
            <a:pPr marL="174625" indent="-174625" eaLnBrk="1" hangingPunct="1">
              <a:lnSpc>
                <a:spcPct val="80000"/>
              </a:lnSpc>
              <a:buFontTx/>
              <a:buNone/>
              <a:tabLst>
                <a:tab pos="179388" algn="l"/>
              </a:tabLst>
            </a:pPr>
            <a:endParaRPr lang="de-DE" sz="500" b="1" dirty="0" smtClean="0"/>
          </a:p>
          <a:p>
            <a:pPr marL="174625" indent="-174625" eaLnBrk="1" hangingPunct="1">
              <a:lnSpc>
                <a:spcPct val="80000"/>
              </a:lnSpc>
              <a:buFontTx/>
              <a:buNone/>
              <a:tabLst>
                <a:tab pos="179388" algn="l"/>
              </a:tabLst>
            </a:pPr>
            <a:r>
              <a:rPr lang="de-DE" sz="1500" b="1" dirty="0" smtClean="0"/>
              <a:t>		- von leicht zu schwer	         - von einfach zu komplex	- von bekannt zu unbekannt</a:t>
            </a:r>
          </a:p>
          <a:p>
            <a:pPr marL="174625" indent="-174625" eaLnBrk="1" hangingPunct="1">
              <a:lnSpc>
                <a:spcPct val="80000"/>
              </a:lnSpc>
              <a:buFontTx/>
              <a:buNone/>
              <a:tabLst>
                <a:tab pos="179388" algn="l"/>
              </a:tabLst>
            </a:pPr>
            <a:endParaRPr lang="de-DE" sz="500" b="1" dirty="0" smtClean="0"/>
          </a:p>
          <a:p>
            <a:pPr marL="174625" indent="-174625" eaLnBrk="1" hangingPunct="1">
              <a:lnSpc>
                <a:spcPct val="80000"/>
              </a:lnSpc>
              <a:buFontTx/>
              <a:buNone/>
              <a:tabLst>
                <a:tab pos="179388" algn="l"/>
              </a:tabLst>
            </a:pPr>
            <a:r>
              <a:rPr lang="de-DE" sz="1500" b="1" dirty="0" smtClean="0"/>
              <a:t>	zu beachten.</a:t>
            </a:r>
          </a:p>
          <a:p>
            <a:pPr marL="174625" indent="-174625" eaLnBrk="1" hangingPunct="1">
              <a:lnSpc>
                <a:spcPct val="80000"/>
              </a:lnSpc>
              <a:buFontTx/>
              <a:buNone/>
              <a:tabLst>
                <a:tab pos="179388" algn="l"/>
              </a:tabLst>
            </a:pPr>
            <a:endParaRPr lang="de-DE" sz="500" b="1" dirty="0" smtClean="0"/>
          </a:p>
          <a:p>
            <a:pPr marL="174625" indent="-174625" eaLnBrk="1" hangingPunct="1">
              <a:lnSpc>
                <a:spcPct val="80000"/>
              </a:lnSpc>
              <a:tabLst>
                <a:tab pos="179388" algn="l"/>
              </a:tabLst>
            </a:pPr>
            <a:r>
              <a:rPr lang="de-DE" sz="1500" b="1" dirty="0" smtClean="0"/>
              <a:t>Gemäß des Grundsatzes </a:t>
            </a:r>
          </a:p>
          <a:p>
            <a:pPr marL="174625" indent="-174625" eaLnBrk="1" hangingPunct="1">
              <a:lnSpc>
                <a:spcPct val="80000"/>
              </a:lnSpc>
              <a:buFontTx/>
              <a:buNone/>
              <a:tabLst>
                <a:tab pos="179388" algn="l"/>
              </a:tabLst>
            </a:pPr>
            <a:endParaRPr lang="de-DE" sz="500" b="1" dirty="0" smtClean="0"/>
          </a:p>
          <a:p>
            <a:pPr marL="174625" indent="-174625" eaLnBrk="1" hangingPunct="1">
              <a:lnSpc>
                <a:spcPct val="80000"/>
              </a:lnSpc>
              <a:buFontTx/>
              <a:buNone/>
              <a:tabLst>
                <a:tab pos="179388" algn="l"/>
              </a:tabLst>
            </a:pPr>
            <a:r>
              <a:rPr lang="de-DE" sz="1500" b="1" dirty="0" smtClean="0"/>
              <a:t>					      „</a:t>
            </a:r>
            <a:r>
              <a:rPr lang="de-DE" sz="1500" b="1" u="sng" dirty="0" smtClean="0"/>
              <a:t>Präzision vor Schnelligkeit</a:t>
            </a:r>
            <a:r>
              <a:rPr lang="de-DE" sz="1500" b="1" dirty="0" smtClean="0"/>
              <a:t>“ </a:t>
            </a:r>
          </a:p>
          <a:p>
            <a:pPr marL="174625" indent="-174625" eaLnBrk="1" hangingPunct="1">
              <a:lnSpc>
                <a:spcPct val="80000"/>
              </a:lnSpc>
              <a:buFontTx/>
              <a:buNone/>
              <a:tabLst>
                <a:tab pos="179388" algn="l"/>
              </a:tabLst>
            </a:pPr>
            <a:endParaRPr lang="de-DE" sz="500" b="1" dirty="0" smtClean="0"/>
          </a:p>
          <a:p>
            <a:pPr marL="174625" indent="-174625" eaLnBrk="1" hangingPunct="1">
              <a:lnSpc>
                <a:spcPct val="80000"/>
              </a:lnSpc>
              <a:buFontTx/>
              <a:buNone/>
              <a:tabLst>
                <a:tab pos="179388" algn="l"/>
              </a:tabLst>
            </a:pPr>
            <a:r>
              <a:rPr lang="de-DE" sz="1500" b="1" dirty="0" smtClean="0"/>
              <a:t>		hat die präzise technische Übungsausführung grundsätzlich Priorität gegenüber der Durch-</a:t>
            </a:r>
            <a:r>
              <a:rPr lang="de-DE" sz="1500" b="1" dirty="0" err="1" smtClean="0"/>
              <a:t>führungsgeschwindigkeit</a:t>
            </a:r>
            <a:r>
              <a:rPr lang="de-DE" sz="1500" b="1" dirty="0" smtClean="0"/>
              <a:t>.</a:t>
            </a:r>
          </a:p>
          <a:p>
            <a:pPr marL="174625" indent="-174625" eaLnBrk="1" hangingPunct="1">
              <a:lnSpc>
                <a:spcPct val="80000"/>
              </a:lnSpc>
              <a:buFontTx/>
              <a:buNone/>
              <a:tabLst>
                <a:tab pos="179388" algn="l"/>
              </a:tabLst>
            </a:pPr>
            <a:endParaRPr lang="de-DE" sz="500" b="1" dirty="0" smtClean="0"/>
          </a:p>
          <a:p>
            <a:pPr marL="174625" indent="-174625" eaLnBrk="1" hangingPunct="1">
              <a:lnSpc>
                <a:spcPct val="80000"/>
              </a:lnSpc>
              <a:tabLst>
                <a:tab pos="179388" algn="l"/>
              </a:tabLst>
            </a:pPr>
            <a:r>
              <a:rPr lang="de-DE" sz="1500" b="1" dirty="0" smtClean="0"/>
              <a:t>Um viele Wiederholungen für den Einzelnen zu erreichen, sind alle Übungen/Spiele in möglichst kleinen Gruppen durchzuführen.</a:t>
            </a:r>
          </a:p>
          <a:p>
            <a:pPr marL="174625" indent="-174625" eaLnBrk="1" hangingPunct="1">
              <a:lnSpc>
                <a:spcPct val="80000"/>
              </a:lnSpc>
              <a:buFontTx/>
              <a:buNone/>
              <a:tabLst>
                <a:tab pos="179388" algn="l"/>
              </a:tabLst>
            </a:pPr>
            <a:endParaRPr lang="de-DE" sz="500" b="1" dirty="0" smtClean="0"/>
          </a:p>
          <a:p>
            <a:pPr marL="174625" indent="-174625" eaLnBrk="1" hangingPunct="1">
              <a:lnSpc>
                <a:spcPct val="80000"/>
              </a:lnSpc>
              <a:tabLst>
                <a:tab pos="179388" algn="l"/>
              </a:tabLst>
            </a:pPr>
            <a:r>
              <a:rPr lang="de-DE" sz="1500" b="1" dirty="0" smtClean="0"/>
              <a:t>Die Trainingsinhalte sind möglichst so zu wählen, dass diese mit Ball ausgeführt werden können. </a:t>
            </a:r>
          </a:p>
          <a:p>
            <a:pPr marL="174625" indent="-174625" eaLnBrk="1" hangingPunct="1">
              <a:lnSpc>
                <a:spcPct val="80000"/>
              </a:lnSpc>
              <a:buFontTx/>
              <a:buNone/>
              <a:tabLst>
                <a:tab pos="179388" algn="l"/>
              </a:tabLst>
            </a:pPr>
            <a:endParaRPr lang="de-DE" sz="500" b="1" dirty="0" smtClean="0"/>
          </a:p>
          <a:p>
            <a:pPr marL="174625" indent="-174625" eaLnBrk="1" hangingPunct="1">
              <a:lnSpc>
                <a:spcPct val="80000"/>
              </a:lnSpc>
              <a:tabLst>
                <a:tab pos="179388" algn="l"/>
              </a:tabLst>
            </a:pPr>
            <a:r>
              <a:rPr lang="de-DE" sz="1500" b="1" dirty="0" smtClean="0"/>
              <a:t>Alle Übungen sollten in spielnaher Form durchgeführt werden.</a:t>
            </a:r>
          </a:p>
          <a:p>
            <a:pPr marL="174625" indent="-174625" eaLnBrk="1" hangingPunct="1">
              <a:lnSpc>
                <a:spcPct val="80000"/>
              </a:lnSpc>
              <a:buFontTx/>
              <a:buNone/>
              <a:tabLst>
                <a:tab pos="179388" algn="l"/>
              </a:tabLst>
            </a:pPr>
            <a:endParaRPr lang="de-DE" sz="500" b="1" dirty="0" smtClean="0"/>
          </a:p>
          <a:p>
            <a:pPr marL="174625" indent="-174625" eaLnBrk="1" hangingPunct="1">
              <a:lnSpc>
                <a:spcPct val="80000"/>
              </a:lnSpc>
              <a:tabLst>
                <a:tab pos="179388" algn="l"/>
              </a:tabLst>
            </a:pPr>
            <a:r>
              <a:rPr lang="de-DE" sz="1500" b="1" dirty="0" smtClean="0"/>
              <a:t>Die Übungen nicht nur zu </a:t>
            </a:r>
            <a:r>
              <a:rPr lang="de-DE" sz="1500" b="1" u="sng" dirty="0" smtClean="0"/>
              <a:t>erklären</a:t>
            </a:r>
            <a:r>
              <a:rPr lang="de-DE" sz="1500" b="1" dirty="0" smtClean="0"/>
              <a:t> sondern auch zu </a:t>
            </a:r>
            <a:r>
              <a:rPr lang="de-DE" sz="1500" b="1" u="sng" dirty="0" smtClean="0"/>
              <a:t>demonstrieren</a:t>
            </a:r>
            <a:r>
              <a:rPr lang="de-DE" sz="1500" b="1" dirty="0" smtClean="0"/>
              <a:t> und die Ausführung ggf. zu </a:t>
            </a:r>
            <a:r>
              <a:rPr lang="de-DE" sz="1500" b="1" u="sng" dirty="0" smtClean="0"/>
              <a:t>korrigieren</a:t>
            </a:r>
            <a:r>
              <a:rPr lang="de-DE" sz="1500" b="1" dirty="0" smtClean="0"/>
              <a:t>. (Bedenke: „Einmal gezeigt ist besser als tausendmal erklärt.“)</a:t>
            </a:r>
          </a:p>
          <a:p>
            <a:pPr marL="174625" indent="-174625" eaLnBrk="1" hangingPunct="1">
              <a:lnSpc>
                <a:spcPct val="80000"/>
              </a:lnSpc>
              <a:buFontTx/>
              <a:buNone/>
              <a:tabLst>
                <a:tab pos="179388" algn="l"/>
              </a:tabLst>
            </a:pPr>
            <a:endParaRPr lang="de-DE" sz="500" b="1" dirty="0" smtClean="0">
              <a:solidFill>
                <a:srgbClr val="33CC33"/>
              </a:solidFill>
            </a:endParaRPr>
          </a:p>
          <a:p>
            <a:pPr marL="174625" indent="-174625" eaLnBrk="1" hangingPunct="1">
              <a:lnSpc>
                <a:spcPct val="80000"/>
              </a:lnSpc>
              <a:tabLst>
                <a:tab pos="179388" algn="l"/>
              </a:tabLst>
            </a:pPr>
            <a:r>
              <a:rPr lang="de-DE" sz="1500" b="1" dirty="0" smtClean="0"/>
              <a:t>Die Übungen sind je nach Können der Spieler zu vereinfachen bzw. zu erschweren.</a:t>
            </a:r>
          </a:p>
          <a:p>
            <a:pPr marL="174625" indent="-174625" eaLnBrk="1" hangingPunct="1">
              <a:lnSpc>
                <a:spcPct val="80000"/>
              </a:lnSpc>
              <a:buFontTx/>
              <a:buNone/>
              <a:tabLst>
                <a:tab pos="179388" algn="l"/>
              </a:tabLst>
            </a:pPr>
            <a:endParaRPr lang="de-DE" sz="500" b="1" dirty="0" smtClean="0"/>
          </a:p>
          <a:p>
            <a:pPr marL="174625" indent="-174625" eaLnBrk="1" hangingPunct="1">
              <a:lnSpc>
                <a:spcPct val="80000"/>
              </a:lnSpc>
              <a:tabLst>
                <a:tab pos="179388" algn="l"/>
              </a:tabLst>
            </a:pPr>
            <a:r>
              <a:rPr lang="de-DE" sz="1500" b="1" dirty="0" smtClean="0"/>
              <a:t>Alle Übungen sind </a:t>
            </a:r>
            <a:r>
              <a:rPr lang="de-DE" sz="1500" b="1" u="sng" dirty="0" smtClean="0"/>
              <a:t>beidfüßig</a:t>
            </a:r>
            <a:r>
              <a:rPr lang="de-DE" sz="1500" b="1" dirty="0" smtClean="0"/>
              <a:t> durchzuführen.</a:t>
            </a:r>
          </a:p>
          <a:p>
            <a:pPr marL="174625" indent="-174625" eaLnBrk="1" hangingPunct="1">
              <a:lnSpc>
                <a:spcPct val="80000"/>
              </a:lnSpc>
              <a:buFontTx/>
              <a:buNone/>
              <a:tabLst>
                <a:tab pos="179388" algn="l"/>
              </a:tabLst>
            </a:pPr>
            <a:endParaRPr lang="de-DE" sz="500" b="1" dirty="0" smtClean="0"/>
          </a:p>
          <a:p>
            <a:pPr marL="174625" indent="-174625" eaLnBrk="1" hangingPunct="1">
              <a:lnSpc>
                <a:spcPct val="80000"/>
              </a:lnSpc>
              <a:tabLst>
                <a:tab pos="179388" algn="l"/>
              </a:tabLst>
            </a:pPr>
            <a:r>
              <a:rPr lang="de-DE" sz="1500" b="1" dirty="0" smtClean="0"/>
              <a:t>Erlernte Techniken sollten zum Abschluss der Übung/Trainingseinheit als Wettkampf oder im Rahmen einer Spielform umgesetzt werden.</a:t>
            </a:r>
          </a:p>
          <a:p>
            <a:pPr marL="174625" indent="-174625" eaLnBrk="1" hangingPunct="1">
              <a:lnSpc>
                <a:spcPct val="80000"/>
              </a:lnSpc>
              <a:buFontTx/>
              <a:buNone/>
              <a:tabLst>
                <a:tab pos="179388" algn="l"/>
              </a:tabLst>
            </a:pPr>
            <a:endParaRPr lang="de-DE" sz="500" b="1" dirty="0" smtClean="0"/>
          </a:p>
          <a:p>
            <a:pPr marL="174625" indent="-174625" eaLnBrk="1" hangingPunct="1">
              <a:lnSpc>
                <a:spcPct val="80000"/>
              </a:lnSpc>
              <a:tabLst>
                <a:tab pos="179388" algn="l"/>
              </a:tabLst>
            </a:pPr>
            <a:r>
              <a:rPr lang="de-DE" sz="1500" b="1" dirty="0" smtClean="0"/>
              <a:t>Jede Trainingseinheit sollte immer mit einem Spiel ohne Vorgaben abgeschlossen werden.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270">
                                            <p:txEl>
                                              <p:pRg st="0" end="0"/>
                                            </p:txEl>
                                          </p:spTgt>
                                        </p:tgtEl>
                                        <p:attrNameLst>
                                          <p:attrName>style.visibility</p:attrName>
                                        </p:attrNameLst>
                                      </p:cBhvr>
                                      <p:to>
                                        <p:strVal val="visible"/>
                                      </p:to>
                                    </p:set>
                                    <p:anim calcmode="lin" valueType="num">
                                      <p:cBhvr additive="base">
                                        <p:cTn id="7" dur="1000" fill="hold"/>
                                        <p:tgtEl>
                                          <p:spTgt spid="11270">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1127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270">
                                            <p:txEl>
                                              <p:pRg st="2" end="2"/>
                                            </p:txEl>
                                          </p:spTgt>
                                        </p:tgtEl>
                                        <p:attrNameLst>
                                          <p:attrName>style.visibility</p:attrName>
                                        </p:attrNameLst>
                                      </p:cBhvr>
                                      <p:to>
                                        <p:strVal val="visible"/>
                                      </p:to>
                                    </p:set>
                                    <p:anim calcmode="lin" valueType="num">
                                      <p:cBhvr additive="base">
                                        <p:cTn id="13" dur="1000" fill="hold"/>
                                        <p:tgtEl>
                                          <p:spTgt spid="11270">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1127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270">
                                            <p:txEl>
                                              <p:pRg st="4" end="4"/>
                                            </p:txEl>
                                          </p:spTgt>
                                        </p:tgtEl>
                                        <p:attrNameLst>
                                          <p:attrName>style.visibility</p:attrName>
                                        </p:attrNameLst>
                                      </p:cBhvr>
                                      <p:to>
                                        <p:strVal val="visible"/>
                                      </p:to>
                                    </p:set>
                                    <p:anim calcmode="lin" valueType="num">
                                      <p:cBhvr additive="base">
                                        <p:cTn id="19" dur="1000" fill="hold"/>
                                        <p:tgtEl>
                                          <p:spTgt spid="11270">
                                            <p:txEl>
                                              <p:pRg st="4" end="4"/>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11270">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1000"/>
                                  </p:stCondLst>
                                  <p:childTnLst>
                                    <p:set>
                                      <p:cBhvr>
                                        <p:cTn id="22" dur="1" fill="hold">
                                          <p:stCondLst>
                                            <p:cond delay="0"/>
                                          </p:stCondLst>
                                        </p:cTn>
                                        <p:tgtEl>
                                          <p:spTgt spid="11270">
                                            <p:txEl>
                                              <p:pRg st="6" end="6"/>
                                            </p:txEl>
                                          </p:spTgt>
                                        </p:tgtEl>
                                        <p:attrNameLst>
                                          <p:attrName>style.visibility</p:attrName>
                                        </p:attrNameLst>
                                      </p:cBhvr>
                                      <p:to>
                                        <p:strVal val="visible"/>
                                      </p:to>
                                    </p:set>
                                    <p:anim calcmode="lin" valueType="num">
                                      <p:cBhvr additive="base">
                                        <p:cTn id="23" dur="2000" fill="hold"/>
                                        <p:tgtEl>
                                          <p:spTgt spid="11270">
                                            <p:txEl>
                                              <p:pRg st="6" end="6"/>
                                            </p:txEl>
                                          </p:spTgt>
                                        </p:tgtEl>
                                        <p:attrNameLst>
                                          <p:attrName>ppt_x</p:attrName>
                                        </p:attrNameLst>
                                      </p:cBhvr>
                                      <p:tavLst>
                                        <p:tav tm="0">
                                          <p:val>
                                            <p:strVal val="#ppt_x"/>
                                          </p:val>
                                        </p:tav>
                                        <p:tav tm="100000">
                                          <p:val>
                                            <p:strVal val="#ppt_x"/>
                                          </p:val>
                                        </p:tav>
                                      </p:tavLst>
                                    </p:anim>
                                    <p:anim calcmode="lin" valueType="num">
                                      <p:cBhvr additive="base">
                                        <p:cTn id="24" dur="2000" fill="hold"/>
                                        <p:tgtEl>
                                          <p:spTgt spid="11270">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3500"/>
                                  </p:stCondLst>
                                  <p:childTnLst>
                                    <p:set>
                                      <p:cBhvr>
                                        <p:cTn id="26" dur="1" fill="hold">
                                          <p:stCondLst>
                                            <p:cond delay="0"/>
                                          </p:stCondLst>
                                        </p:cTn>
                                        <p:tgtEl>
                                          <p:spTgt spid="11270">
                                            <p:txEl>
                                              <p:pRg st="8" end="8"/>
                                            </p:txEl>
                                          </p:spTgt>
                                        </p:tgtEl>
                                        <p:attrNameLst>
                                          <p:attrName>style.visibility</p:attrName>
                                        </p:attrNameLst>
                                      </p:cBhvr>
                                      <p:to>
                                        <p:strVal val="visible"/>
                                      </p:to>
                                    </p:set>
                                    <p:anim calcmode="lin" valueType="num">
                                      <p:cBhvr additive="base">
                                        <p:cTn id="27" dur="1000" fill="hold"/>
                                        <p:tgtEl>
                                          <p:spTgt spid="11270">
                                            <p:txEl>
                                              <p:pRg st="8" end="8"/>
                                            </p:txEl>
                                          </p:spTgt>
                                        </p:tgtEl>
                                        <p:attrNameLst>
                                          <p:attrName>ppt_x</p:attrName>
                                        </p:attrNameLst>
                                      </p:cBhvr>
                                      <p:tavLst>
                                        <p:tav tm="0">
                                          <p:val>
                                            <p:strVal val="#ppt_x"/>
                                          </p:val>
                                        </p:tav>
                                        <p:tav tm="100000">
                                          <p:val>
                                            <p:strVal val="#ppt_x"/>
                                          </p:val>
                                        </p:tav>
                                      </p:tavLst>
                                    </p:anim>
                                    <p:anim calcmode="lin" valueType="num">
                                      <p:cBhvr additive="base">
                                        <p:cTn id="28" dur="1000" fill="hold"/>
                                        <p:tgtEl>
                                          <p:spTgt spid="11270">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1270">
                                            <p:txEl>
                                              <p:pRg st="10" end="10"/>
                                            </p:txEl>
                                          </p:spTgt>
                                        </p:tgtEl>
                                        <p:attrNameLst>
                                          <p:attrName>style.visibility</p:attrName>
                                        </p:attrNameLst>
                                      </p:cBhvr>
                                      <p:to>
                                        <p:strVal val="visible"/>
                                      </p:to>
                                    </p:set>
                                    <p:anim calcmode="lin" valueType="num">
                                      <p:cBhvr additive="base">
                                        <p:cTn id="33" dur="1000" fill="hold"/>
                                        <p:tgtEl>
                                          <p:spTgt spid="11270">
                                            <p:txEl>
                                              <p:pRg st="10" end="10"/>
                                            </p:txEl>
                                          </p:spTgt>
                                        </p:tgtEl>
                                        <p:attrNameLst>
                                          <p:attrName>ppt_x</p:attrName>
                                        </p:attrNameLst>
                                      </p:cBhvr>
                                      <p:tavLst>
                                        <p:tav tm="0">
                                          <p:val>
                                            <p:strVal val="#ppt_x"/>
                                          </p:val>
                                        </p:tav>
                                        <p:tav tm="100000">
                                          <p:val>
                                            <p:strVal val="#ppt_x"/>
                                          </p:val>
                                        </p:tav>
                                      </p:tavLst>
                                    </p:anim>
                                    <p:anim calcmode="lin" valueType="num">
                                      <p:cBhvr additive="base">
                                        <p:cTn id="34" dur="1000" fill="hold"/>
                                        <p:tgtEl>
                                          <p:spTgt spid="11270">
                                            <p:txEl>
                                              <p:pRg st="10" end="10"/>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1000"/>
                                  </p:stCondLst>
                                  <p:childTnLst>
                                    <p:set>
                                      <p:cBhvr>
                                        <p:cTn id="36" dur="1" fill="hold">
                                          <p:stCondLst>
                                            <p:cond delay="0"/>
                                          </p:stCondLst>
                                        </p:cTn>
                                        <p:tgtEl>
                                          <p:spTgt spid="11270">
                                            <p:txEl>
                                              <p:pRg st="12" end="12"/>
                                            </p:txEl>
                                          </p:spTgt>
                                        </p:tgtEl>
                                        <p:attrNameLst>
                                          <p:attrName>style.visibility</p:attrName>
                                        </p:attrNameLst>
                                      </p:cBhvr>
                                      <p:to>
                                        <p:strVal val="visible"/>
                                      </p:to>
                                    </p:set>
                                    <p:anim calcmode="lin" valueType="num">
                                      <p:cBhvr additive="base">
                                        <p:cTn id="37" dur="2000" fill="hold"/>
                                        <p:tgtEl>
                                          <p:spTgt spid="11270">
                                            <p:txEl>
                                              <p:pRg st="12" end="12"/>
                                            </p:txEl>
                                          </p:spTgt>
                                        </p:tgtEl>
                                        <p:attrNameLst>
                                          <p:attrName>ppt_x</p:attrName>
                                        </p:attrNameLst>
                                      </p:cBhvr>
                                      <p:tavLst>
                                        <p:tav tm="0">
                                          <p:val>
                                            <p:strVal val="#ppt_x"/>
                                          </p:val>
                                        </p:tav>
                                        <p:tav tm="100000">
                                          <p:val>
                                            <p:strVal val="#ppt_x"/>
                                          </p:val>
                                        </p:tav>
                                      </p:tavLst>
                                    </p:anim>
                                    <p:anim calcmode="lin" valueType="num">
                                      <p:cBhvr additive="base">
                                        <p:cTn id="38" dur="2000" fill="hold"/>
                                        <p:tgtEl>
                                          <p:spTgt spid="11270">
                                            <p:txEl>
                                              <p:pRg st="12" end="12"/>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2500"/>
                                  </p:stCondLst>
                                  <p:childTnLst>
                                    <p:set>
                                      <p:cBhvr>
                                        <p:cTn id="40" dur="1" fill="hold">
                                          <p:stCondLst>
                                            <p:cond delay="0"/>
                                          </p:stCondLst>
                                        </p:cTn>
                                        <p:tgtEl>
                                          <p:spTgt spid="11270">
                                            <p:txEl>
                                              <p:pRg st="14" end="14"/>
                                            </p:txEl>
                                          </p:spTgt>
                                        </p:tgtEl>
                                        <p:attrNameLst>
                                          <p:attrName>style.visibility</p:attrName>
                                        </p:attrNameLst>
                                      </p:cBhvr>
                                      <p:to>
                                        <p:strVal val="visible"/>
                                      </p:to>
                                    </p:set>
                                    <p:anim calcmode="lin" valueType="num">
                                      <p:cBhvr additive="base">
                                        <p:cTn id="41" dur="1000" fill="hold"/>
                                        <p:tgtEl>
                                          <p:spTgt spid="11270">
                                            <p:txEl>
                                              <p:pRg st="14" end="14"/>
                                            </p:txEl>
                                          </p:spTgt>
                                        </p:tgtEl>
                                        <p:attrNameLst>
                                          <p:attrName>ppt_x</p:attrName>
                                        </p:attrNameLst>
                                      </p:cBhvr>
                                      <p:tavLst>
                                        <p:tav tm="0">
                                          <p:val>
                                            <p:strVal val="#ppt_x"/>
                                          </p:val>
                                        </p:tav>
                                        <p:tav tm="100000">
                                          <p:val>
                                            <p:strVal val="#ppt_x"/>
                                          </p:val>
                                        </p:tav>
                                      </p:tavLst>
                                    </p:anim>
                                    <p:anim calcmode="lin" valueType="num">
                                      <p:cBhvr additive="base">
                                        <p:cTn id="42" dur="1000" fill="hold"/>
                                        <p:tgtEl>
                                          <p:spTgt spid="11270">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11270">
                                            <p:txEl>
                                              <p:pRg st="16" end="16"/>
                                            </p:txEl>
                                          </p:spTgt>
                                        </p:tgtEl>
                                        <p:attrNameLst>
                                          <p:attrName>style.visibility</p:attrName>
                                        </p:attrNameLst>
                                      </p:cBhvr>
                                      <p:to>
                                        <p:strVal val="visible"/>
                                      </p:to>
                                    </p:set>
                                    <p:anim calcmode="lin" valueType="num">
                                      <p:cBhvr additive="base">
                                        <p:cTn id="47" dur="1000" fill="hold"/>
                                        <p:tgtEl>
                                          <p:spTgt spid="11270">
                                            <p:txEl>
                                              <p:pRg st="16" end="16"/>
                                            </p:txEl>
                                          </p:spTgt>
                                        </p:tgtEl>
                                        <p:attrNameLst>
                                          <p:attrName>ppt_x</p:attrName>
                                        </p:attrNameLst>
                                      </p:cBhvr>
                                      <p:tavLst>
                                        <p:tav tm="0">
                                          <p:val>
                                            <p:strVal val="#ppt_x"/>
                                          </p:val>
                                        </p:tav>
                                        <p:tav tm="100000">
                                          <p:val>
                                            <p:strVal val="#ppt_x"/>
                                          </p:val>
                                        </p:tav>
                                      </p:tavLst>
                                    </p:anim>
                                    <p:anim calcmode="lin" valueType="num">
                                      <p:cBhvr additive="base">
                                        <p:cTn id="48" dur="1000" fill="hold"/>
                                        <p:tgtEl>
                                          <p:spTgt spid="11270">
                                            <p:txEl>
                                              <p:pRg st="16" end="1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11270">
                                            <p:txEl>
                                              <p:pRg st="18" end="18"/>
                                            </p:txEl>
                                          </p:spTgt>
                                        </p:tgtEl>
                                        <p:attrNameLst>
                                          <p:attrName>style.visibility</p:attrName>
                                        </p:attrNameLst>
                                      </p:cBhvr>
                                      <p:to>
                                        <p:strVal val="visible"/>
                                      </p:to>
                                    </p:set>
                                    <p:anim calcmode="lin" valueType="num">
                                      <p:cBhvr additive="base">
                                        <p:cTn id="53" dur="1000" fill="hold"/>
                                        <p:tgtEl>
                                          <p:spTgt spid="11270">
                                            <p:txEl>
                                              <p:pRg st="18" end="18"/>
                                            </p:txEl>
                                          </p:spTgt>
                                        </p:tgtEl>
                                        <p:attrNameLst>
                                          <p:attrName>ppt_x</p:attrName>
                                        </p:attrNameLst>
                                      </p:cBhvr>
                                      <p:tavLst>
                                        <p:tav tm="0">
                                          <p:val>
                                            <p:strVal val="#ppt_x"/>
                                          </p:val>
                                        </p:tav>
                                        <p:tav tm="100000">
                                          <p:val>
                                            <p:strVal val="#ppt_x"/>
                                          </p:val>
                                        </p:tav>
                                      </p:tavLst>
                                    </p:anim>
                                    <p:anim calcmode="lin" valueType="num">
                                      <p:cBhvr additive="base">
                                        <p:cTn id="54" dur="1000" fill="hold"/>
                                        <p:tgtEl>
                                          <p:spTgt spid="11270">
                                            <p:txEl>
                                              <p:pRg st="18" end="18"/>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11270">
                                            <p:txEl>
                                              <p:pRg st="20" end="20"/>
                                            </p:txEl>
                                          </p:spTgt>
                                        </p:tgtEl>
                                        <p:attrNameLst>
                                          <p:attrName>style.visibility</p:attrName>
                                        </p:attrNameLst>
                                      </p:cBhvr>
                                      <p:to>
                                        <p:strVal val="visible"/>
                                      </p:to>
                                    </p:set>
                                    <p:anim calcmode="lin" valueType="num">
                                      <p:cBhvr additive="base">
                                        <p:cTn id="59" dur="1000" fill="hold"/>
                                        <p:tgtEl>
                                          <p:spTgt spid="11270">
                                            <p:txEl>
                                              <p:pRg st="20" end="20"/>
                                            </p:txEl>
                                          </p:spTgt>
                                        </p:tgtEl>
                                        <p:attrNameLst>
                                          <p:attrName>ppt_x</p:attrName>
                                        </p:attrNameLst>
                                      </p:cBhvr>
                                      <p:tavLst>
                                        <p:tav tm="0">
                                          <p:val>
                                            <p:strVal val="#ppt_x"/>
                                          </p:val>
                                        </p:tav>
                                        <p:tav tm="100000">
                                          <p:val>
                                            <p:strVal val="#ppt_x"/>
                                          </p:val>
                                        </p:tav>
                                      </p:tavLst>
                                    </p:anim>
                                    <p:anim calcmode="lin" valueType="num">
                                      <p:cBhvr additive="base">
                                        <p:cTn id="60" dur="1000" fill="hold"/>
                                        <p:tgtEl>
                                          <p:spTgt spid="11270">
                                            <p:txEl>
                                              <p:pRg st="20" end="20"/>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11270">
                                            <p:txEl>
                                              <p:pRg st="22" end="22"/>
                                            </p:txEl>
                                          </p:spTgt>
                                        </p:tgtEl>
                                        <p:attrNameLst>
                                          <p:attrName>style.visibility</p:attrName>
                                        </p:attrNameLst>
                                      </p:cBhvr>
                                      <p:to>
                                        <p:strVal val="visible"/>
                                      </p:to>
                                    </p:set>
                                    <p:anim calcmode="lin" valueType="num">
                                      <p:cBhvr additive="base">
                                        <p:cTn id="65" dur="1000" fill="hold"/>
                                        <p:tgtEl>
                                          <p:spTgt spid="11270">
                                            <p:txEl>
                                              <p:pRg st="22" end="22"/>
                                            </p:txEl>
                                          </p:spTgt>
                                        </p:tgtEl>
                                        <p:attrNameLst>
                                          <p:attrName>ppt_x</p:attrName>
                                        </p:attrNameLst>
                                      </p:cBhvr>
                                      <p:tavLst>
                                        <p:tav tm="0">
                                          <p:val>
                                            <p:strVal val="#ppt_x"/>
                                          </p:val>
                                        </p:tav>
                                        <p:tav tm="100000">
                                          <p:val>
                                            <p:strVal val="#ppt_x"/>
                                          </p:val>
                                        </p:tav>
                                      </p:tavLst>
                                    </p:anim>
                                    <p:anim calcmode="lin" valueType="num">
                                      <p:cBhvr additive="base">
                                        <p:cTn id="66" dur="1000" fill="hold"/>
                                        <p:tgtEl>
                                          <p:spTgt spid="11270">
                                            <p:txEl>
                                              <p:pRg st="22" end="22"/>
                                            </p:txEl>
                                          </p:spTgt>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11270">
                                            <p:txEl>
                                              <p:pRg st="24" end="24"/>
                                            </p:txEl>
                                          </p:spTgt>
                                        </p:tgtEl>
                                        <p:attrNameLst>
                                          <p:attrName>style.visibility</p:attrName>
                                        </p:attrNameLst>
                                      </p:cBhvr>
                                      <p:to>
                                        <p:strVal val="visible"/>
                                      </p:to>
                                    </p:set>
                                    <p:anim calcmode="lin" valueType="num">
                                      <p:cBhvr additive="base">
                                        <p:cTn id="71" dur="1000" fill="hold"/>
                                        <p:tgtEl>
                                          <p:spTgt spid="11270">
                                            <p:txEl>
                                              <p:pRg st="24" end="24"/>
                                            </p:txEl>
                                          </p:spTgt>
                                        </p:tgtEl>
                                        <p:attrNameLst>
                                          <p:attrName>ppt_x</p:attrName>
                                        </p:attrNameLst>
                                      </p:cBhvr>
                                      <p:tavLst>
                                        <p:tav tm="0">
                                          <p:val>
                                            <p:strVal val="#ppt_x"/>
                                          </p:val>
                                        </p:tav>
                                        <p:tav tm="100000">
                                          <p:val>
                                            <p:strVal val="#ppt_x"/>
                                          </p:val>
                                        </p:tav>
                                      </p:tavLst>
                                    </p:anim>
                                    <p:anim calcmode="lin" valueType="num">
                                      <p:cBhvr additive="base">
                                        <p:cTn id="72" dur="1000" fill="hold"/>
                                        <p:tgtEl>
                                          <p:spTgt spid="11270">
                                            <p:txEl>
                                              <p:pRg st="24" end="24"/>
                                            </p:txEl>
                                          </p:spTgt>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nodeType="clickEffect">
                                  <p:stCondLst>
                                    <p:cond delay="0"/>
                                  </p:stCondLst>
                                  <p:childTnLst>
                                    <p:set>
                                      <p:cBhvr>
                                        <p:cTn id="76" dur="1" fill="hold">
                                          <p:stCondLst>
                                            <p:cond delay="0"/>
                                          </p:stCondLst>
                                        </p:cTn>
                                        <p:tgtEl>
                                          <p:spTgt spid="11270">
                                            <p:txEl>
                                              <p:pRg st="26" end="26"/>
                                            </p:txEl>
                                          </p:spTgt>
                                        </p:tgtEl>
                                        <p:attrNameLst>
                                          <p:attrName>style.visibility</p:attrName>
                                        </p:attrNameLst>
                                      </p:cBhvr>
                                      <p:to>
                                        <p:strVal val="visible"/>
                                      </p:to>
                                    </p:set>
                                    <p:anim calcmode="lin" valueType="num">
                                      <p:cBhvr additive="base">
                                        <p:cTn id="77" dur="1000" fill="hold"/>
                                        <p:tgtEl>
                                          <p:spTgt spid="11270">
                                            <p:txEl>
                                              <p:pRg st="26" end="26"/>
                                            </p:txEl>
                                          </p:spTgt>
                                        </p:tgtEl>
                                        <p:attrNameLst>
                                          <p:attrName>ppt_x</p:attrName>
                                        </p:attrNameLst>
                                      </p:cBhvr>
                                      <p:tavLst>
                                        <p:tav tm="0">
                                          <p:val>
                                            <p:strVal val="#ppt_x"/>
                                          </p:val>
                                        </p:tav>
                                        <p:tav tm="100000">
                                          <p:val>
                                            <p:strVal val="#ppt_x"/>
                                          </p:val>
                                        </p:tav>
                                      </p:tavLst>
                                    </p:anim>
                                    <p:anim calcmode="lin" valueType="num">
                                      <p:cBhvr additive="base">
                                        <p:cTn id="78" dur="1000" fill="hold"/>
                                        <p:tgtEl>
                                          <p:spTgt spid="11270">
                                            <p:txEl>
                                              <p:pRg st="26" end="26"/>
                                            </p:txEl>
                                          </p:spTgt>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nodeType="clickEffect">
                                  <p:stCondLst>
                                    <p:cond delay="0"/>
                                  </p:stCondLst>
                                  <p:childTnLst>
                                    <p:set>
                                      <p:cBhvr>
                                        <p:cTn id="82" dur="1" fill="hold">
                                          <p:stCondLst>
                                            <p:cond delay="0"/>
                                          </p:stCondLst>
                                        </p:cTn>
                                        <p:tgtEl>
                                          <p:spTgt spid="11270">
                                            <p:txEl>
                                              <p:pRg st="28" end="28"/>
                                            </p:txEl>
                                          </p:spTgt>
                                        </p:tgtEl>
                                        <p:attrNameLst>
                                          <p:attrName>style.visibility</p:attrName>
                                        </p:attrNameLst>
                                      </p:cBhvr>
                                      <p:to>
                                        <p:strVal val="visible"/>
                                      </p:to>
                                    </p:set>
                                    <p:anim calcmode="lin" valueType="num">
                                      <p:cBhvr additive="base">
                                        <p:cTn id="83" dur="1000" fill="hold"/>
                                        <p:tgtEl>
                                          <p:spTgt spid="11270">
                                            <p:txEl>
                                              <p:pRg st="28" end="28"/>
                                            </p:txEl>
                                          </p:spTgt>
                                        </p:tgtEl>
                                        <p:attrNameLst>
                                          <p:attrName>ppt_x</p:attrName>
                                        </p:attrNameLst>
                                      </p:cBhvr>
                                      <p:tavLst>
                                        <p:tav tm="0">
                                          <p:val>
                                            <p:strVal val="#ppt_x"/>
                                          </p:val>
                                        </p:tav>
                                        <p:tav tm="100000">
                                          <p:val>
                                            <p:strVal val="#ppt_x"/>
                                          </p:val>
                                        </p:tav>
                                      </p:tavLst>
                                    </p:anim>
                                    <p:anim calcmode="lin" valueType="num">
                                      <p:cBhvr additive="base">
                                        <p:cTn id="84" dur="1000" fill="hold"/>
                                        <p:tgtEl>
                                          <p:spTgt spid="11270">
                                            <p:txEl>
                                              <p:pRg st="28" end="28"/>
                                            </p:txEl>
                                          </p:spTgt>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nodeType="clickEffect">
                                  <p:stCondLst>
                                    <p:cond delay="0"/>
                                  </p:stCondLst>
                                  <p:childTnLst>
                                    <p:set>
                                      <p:cBhvr>
                                        <p:cTn id="88" dur="1" fill="hold">
                                          <p:stCondLst>
                                            <p:cond delay="0"/>
                                          </p:stCondLst>
                                        </p:cTn>
                                        <p:tgtEl>
                                          <p:spTgt spid="11270">
                                            <p:txEl>
                                              <p:pRg st="30" end="30"/>
                                            </p:txEl>
                                          </p:spTgt>
                                        </p:tgtEl>
                                        <p:attrNameLst>
                                          <p:attrName>style.visibility</p:attrName>
                                        </p:attrNameLst>
                                      </p:cBhvr>
                                      <p:to>
                                        <p:strVal val="visible"/>
                                      </p:to>
                                    </p:set>
                                    <p:anim calcmode="lin" valueType="num">
                                      <p:cBhvr additive="base">
                                        <p:cTn id="89" dur="1000" fill="hold"/>
                                        <p:tgtEl>
                                          <p:spTgt spid="11270">
                                            <p:txEl>
                                              <p:pRg st="30" end="30"/>
                                            </p:txEl>
                                          </p:spTgt>
                                        </p:tgtEl>
                                        <p:attrNameLst>
                                          <p:attrName>ppt_x</p:attrName>
                                        </p:attrNameLst>
                                      </p:cBhvr>
                                      <p:tavLst>
                                        <p:tav tm="0">
                                          <p:val>
                                            <p:strVal val="#ppt_x"/>
                                          </p:val>
                                        </p:tav>
                                        <p:tav tm="100000">
                                          <p:val>
                                            <p:strVal val="#ppt_x"/>
                                          </p:val>
                                        </p:tav>
                                      </p:tavLst>
                                    </p:anim>
                                    <p:anim calcmode="lin" valueType="num">
                                      <p:cBhvr additive="base">
                                        <p:cTn id="90" dur="1000" fill="hold"/>
                                        <p:tgtEl>
                                          <p:spTgt spid="11270">
                                            <p:txEl>
                                              <p:pRg st="30" end="3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umsplatzhalter 3"/>
          <p:cNvSpPr>
            <a:spLocks noGrp="1"/>
          </p:cNvSpPr>
          <p:nvPr>
            <p:ph type="dt" sz="quarter" idx="10"/>
          </p:nvPr>
        </p:nvSpPr>
        <p:spPr>
          <a:xfrm>
            <a:off x="647948" y="6916738"/>
            <a:ext cx="2252663" cy="284162"/>
          </a:xfrm>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82DDF8E2-04B8-4445-8604-698A49877244}" type="datetime1">
              <a:rPr lang="de-DE" sz="800"/>
              <a:pPr/>
              <a:t>14.04.2014</a:t>
            </a:fld>
            <a:endParaRPr lang="de-DE" sz="800"/>
          </a:p>
        </p:txBody>
      </p:sp>
      <p:sp>
        <p:nvSpPr>
          <p:cNvPr id="20483" name="Fußzeilenplatzhalter 4"/>
          <p:cNvSpPr>
            <a:spLocks noGrp="1"/>
          </p:cNvSpPr>
          <p:nvPr>
            <p:ph type="ftr" sz="quarter" idx="11"/>
          </p:nvPr>
        </p:nvSpPr>
        <p:spPr>
          <a:xfrm>
            <a:off x="6120556" y="6886595"/>
            <a:ext cx="3057525" cy="293687"/>
          </a:xfrm>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r>
              <a:rPr lang="de-DE" sz="800"/>
              <a:t>Meyer/Ortmann/Schnabel/Seim/Ziehr</a:t>
            </a:r>
          </a:p>
        </p:txBody>
      </p:sp>
      <p:sp>
        <p:nvSpPr>
          <p:cNvPr id="20484" name="Foliennummernplatzhalter 5"/>
          <p:cNvSpPr>
            <a:spLocks noGrp="1"/>
          </p:cNvSpPr>
          <p:nvPr>
            <p:ph type="sldNum" sz="quarter" idx="12"/>
          </p:nvPr>
        </p:nvSpPr>
        <p:spPr>
          <a:xfrm>
            <a:off x="3528268" y="6916738"/>
            <a:ext cx="2252663" cy="284162"/>
          </a:xfrm>
          <a:noFill/>
        </p:spPr>
        <p:txBody>
          <a:bodyPr/>
          <a:lstStyle>
            <a:lvl1pPr defTabSz="885825">
              <a:defRPr sz="1200">
                <a:solidFill>
                  <a:schemeClr val="tx1"/>
                </a:solidFill>
                <a:latin typeface="Arial" charset="0"/>
              </a:defRPr>
            </a:lvl1pPr>
            <a:lvl2pPr marL="742950" indent="-285750" defTabSz="885825">
              <a:defRPr sz="1200">
                <a:solidFill>
                  <a:schemeClr val="tx1"/>
                </a:solidFill>
                <a:latin typeface="Arial" charset="0"/>
              </a:defRPr>
            </a:lvl2pPr>
            <a:lvl3pPr marL="1143000" indent="-228600" defTabSz="885825">
              <a:defRPr sz="1200">
                <a:solidFill>
                  <a:schemeClr val="tx1"/>
                </a:solidFill>
                <a:latin typeface="Arial" charset="0"/>
              </a:defRPr>
            </a:lvl3pPr>
            <a:lvl4pPr marL="1600200" indent="-228600" defTabSz="885825">
              <a:defRPr sz="1200">
                <a:solidFill>
                  <a:schemeClr val="tx1"/>
                </a:solidFill>
                <a:latin typeface="Arial" charset="0"/>
              </a:defRPr>
            </a:lvl4pPr>
            <a:lvl5pPr marL="2057400" indent="-228600" defTabSz="885825">
              <a:defRPr sz="1200">
                <a:solidFill>
                  <a:schemeClr val="tx1"/>
                </a:solidFill>
                <a:latin typeface="Arial" charset="0"/>
              </a:defRPr>
            </a:lvl5pPr>
            <a:lvl6pPr marL="2514600" indent="-228600" defTabSz="885825" eaLnBrk="0" fontAlgn="base" hangingPunct="0">
              <a:spcBef>
                <a:spcPct val="0"/>
              </a:spcBef>
              <a:spcAft>
                <a:spcPct val="0"/>
              </a:spcAft>
              <a:defRPr sz="1200">
                <a:solidFill>
                  <a:schemeClr val="tx1"/>
                </a:solidFill>
                <a:latin typeface="Arial" charset="0"/>
              </a:defRPr>
            </a:lvl6pPr>
            <a:lvl7pPr marL="2971800" indent="-228600" defTabSz="885825" eaLnBrk="0" fontAlgn="base" hangingPunct="0">
              <a:spcBef>
                <a:spcPct val="0"/>
              </a:spcBef>
              <a:spcAft>
                <a:spcPct val="0"/>
              </a:spcAft>
              <a:defRPr sz="1200">
                <a:solidFill>
                  <a:schemeClr val="tx1"/>
                </a:solidFill>
                <a:latin typeface="Arial" charset="0"/>
              </a:defRPr>
            </a:lvl7pPr>
            <a:lvl8pPr marL="3429000" indent="-228600" defTabSz="885825" eaLnBrk="0" fontAlgn="base" hangingPunct="0">
              <a:spcBef>
                <a:spcPct val="0"/>
              </a:spcBef>
              <a:spcAft>
                <a:spcPct val="0"/>
              </a:spcAft>
              <a:defRPr sz="1200">
                <a:solidFill>
                  <a:schemeClr val="tx1"/>
                </a:solidFill>
                <a:latin typeface="Arial" charset="0"/>
              </a:defRPr>
            </a:lvl8pPr>
            <a:lvl9pPr marL="3886200" indent="-228600" defTabSz="885825" eaLnBrk="0" fontAlgn="base" hangingPunct="0">
              <a:spcBef>
                <a:spcPct val="0"/>
              </a:spcBef>
              <a:spcAft>
                <a:spcPct val="0"/>
              </a:spcAft>
              <a:defRPr sz="1200">
                <a:solidFill>
                  <a:schemeClr val="tx1"/>
                </a:solidFill>
                <a:latin typeface="Arial" charset="0"/>
              </a:defRPr>
            </a:lvl9pPr>
          </a:lstStyle>
          <a:p>
            <a:fld id="{B4CF2580-EB76-47E7-93C5-CF2A00337DE8}" type="slidenum">
              <a:rPr lang="de-DE" sz="800"/>
              <a:pPr/>
              <a:t>9</a:t>
            </a:fld>
            <a:endParaRPr lang="de-DE" sz="800"/>
          </a:p>
        </p:txBody>
      </p:sp>
      <p:sp>
        <p:nvSpPr>
          <p:cNvPr id="20485" name="Rectangle 2"/>
          <p:cNvSpPr>
            <a:spLocks noGrp="1" noChangeArrowheads="1"/>
          </p:cNvSpPr>
          <p:nvPr>
            <p:ph type="title"/>
          </p:nvPr>
        </p:nvSpPr>
        <p:spPr>
          <a:xfrm>
            <a:off x="0" y="108000"/>
            <a:ext cx="9648000" cy="1018800"/>
          </a:xfrm>
          <a:solidFill>
            <a:schemeClr val="tx1"/>
          </a:solidFill>
        </p:spPr>
        <p:txBody>
          <a:bodyPr/>
          <a:lstStyle/>
          <a:p>
            <a:pPr eaLnBrk="1" hangingPunct="1"/>
            <a:r>
              <a:rPr lang="de-DE" sz="3200" b="1" dirty="0" smtClean="0">
                <a:solidFill>
                  <a:srgbClr val="FFFF00"/>
                </a:solidFill>
              </a:rPr>
              <a:t>Grafische Darstellung unseres Ausbildungskonzeptes</a:t>
            </a:r>
          </a:p>
        </p:txBody>
      </p:sp>
      <p:sp>
        <p:nvSpPr>
          <p:cNvPr id="20486" name="Rectangle 3"/>
          <p:cNvSpPr>
            <a:spLocks noGrp="1" noChangeArrowheads="1"/>
          </p:cNvSpPr>
          <p:nvPr>
            <p:ph type="body" idx="1"/>
          </p:nvPr>
        </p:nvSpPr>
        <p:spPr>
          <a:xfrm>
            <a:off x="503932" y="1728242"/>
            <a:ext cx="8686800" cy="4752975"/>
          </a:xfrm>
        </p:spPr>
        <p:txBody>
          <a:bodyPr/>
          <a:lstStyle/>
          <a:p>
            <a:pPr marL="0" indent="0" eaLnBrk="1" hangingPunct="1">
              <a:buNone/>
            </a:pPr>
            <a:r>
              <a:rPr lang="de-DE" dirty="0" smtClean="0"/>
              <a:t> </a:t>
            </a:r>
          </a:p>
        </p:txBody>
      </p:sp>
      <p:graphicFrame>
        <p:nvGraphicFramePr>
          <p:cNvPr id="2" name="Objekt 1"/>
          <p:cNvGraphicFramePr>
            <a:graphicFrameLocks/>
          </p:cNvGraphicFramePr>
          <p:nvPr>
            <p:extLst>
              <p:ext uri="{D42A27DB-BD31-4B8C-83A1-F6EECF244321}">
                <p14:modId xmlns:p14="http://schemas.microsoft.com/office/powerpoint/2010/main" val="1263853865"/>
              </p:ext>
            </p:extLst>
          </p:nvPr>
        </p:nvGraphicFramePr>
        <p:xfrm>
          <a:off x="35999" y="1584000"/>
          <a:ext cx="9579600" cy="4546800"/>
        </p:xfrm>
        <a:graphic>
          <a:graphicData uri="http://schemas.openxmlformats.org/presentationml/2006/ole">
            <mc:AlternateContent xmlns:mc="http://schemas.openxmlformats.org/markup-compatibility/2006">
              <mc:Choice xmlns:v="urn:schemas-microsoft-com:vml" Requires="v">
                <p:oleObj spid="_x0000_s22598" name="Arbeitsblatt" r:id="rId3" imgW="9505850" imgH="4400416" progId="Excel.Sheet.12">
                  <p:embed/>
                </p:oleObj>
              </mc:Choice>
              <mc:Fallback>
                <p:oleObj name="Arbeitsblatt" r:id="rId3" imgW="9505850" imgH="4400416" progId="Excel.Sheet.12">
                  <p:embed/>
                  <p:pic>
                    <p:nvPicPr>
                      <p:cNvPr id="0" name=""/>
                      <p:cNvPicPr/>
                      <p:nvPr/>
                    </p:nvPicPr>
                    <p:blipFill>
                      <a:blip r:embed="rId4"/>
                      <a:stretch>
                        <a:fillRect/>
                      </a:stretch>
                    </p:blipFill>
                    <p:spPr>
                      <a:xfrm>
                        <a:off x="35999" y="1584000"/>
                        <a:ext cx="9579600" cy="4546800"/>
                      </a:xfrm>
                      <a:prstGeom prst="rect">
                        <a:avLst/>
                      </a:prstGeom>
                      <a:solidFill>
                        <a:srgbClr val="FFFF5D">
                          <a:alpha val="59000"/>
                        </a:srgbClr>
                      </a:solidFill>
                      <a:ln>
                        <a:solidFill>
                          <a:schemeClr val="tx1"/>
                        </a:solidFill>
                      </a:ln>
                    </p:spPr>
                  </p:pic>
                </p:oleObj>
              </mc:Fallback>
            </mc:AlternateContent>
          </a:graphicData>
        </a:graphic>
      </p:graphicFrame>
    </p:spTree>
    <p:extLst>
      <p:ext uri="{BB962C8B-B14F-4D97-AF65-F5344CB8AC3E}">
        <p14:creationId xmlns:p14="http://schemas.microsoft.com/office/powerpoint/2010/main" val="2909433890"/>
      </p:ext>
    </p:extLst>
  </p:cSld>
  <p:clrMapOvr>
    <a:masterClrMapping/>
  </p:clrMapOvr>
  <p:timing>
    <p:tnLst>
      <p:par>
        <p:cTn id="1" dur="indefinite" restart="never" nodeType="tmRoot"/>
      </p:par>
    </p:tnLst>
  </p:timing>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885825" rtl="0" eaLnBrk="1" fontAlgn="base" latinLnBrk="0" hangingPunct="1">
          <a:lnSpc>
            <a:spcPct val="100000"/>
          </a:lnSpc>
          <a:spcBef>
            <a:spcPct val="0"/>
          </a:spcBef>
          <a:spcAft>
            <a:spcPct val="0"/>
          </a:spcAft>
          <a:buClrTx/>
          <a:buSzTx/>
          <a:buFontTx/>
          <a:buNone/>
          <a:tabLst/>
          <a:defRPr kumimoji="0" lang="de-DE" sz="12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885825" rtl="0" eaLnBrk="1" fontAlgn="base" latinLnBrk="0" hangingPunct="1">
          <a:lnSpc>
            <a:spcPct val="100000"/>
          </a:lnSpc>
          <a:spcBef>
            <a:spcPct val="0"/>
          </a:spcBef>
          <a:spcAft>
            <a:spcPct val="0"/>
          </a:spcAft>
          <a:buClrTx/>
          <a:buSzTx/>
          <a:buFontTx/>
          <a:buNone/>
          <a:tabLst/>
          <a:defRPr kumimoji="0" lang="de-DE" sz="12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3284</Words>
  <Application>Microsoft Office PowerPoint</Application>
  <PresentationFormat>Benutzerdefiniert</PresentationFormat>
  <Paragraphs>661</Paragraphs>
  <Slides>19</Slides>
  <Notes>2</Notes>
  <HiddenSlides>0</HiddenSlides>
  <MMClips>0</MMClips>
  <ScaleCrop>false</ScaleCrop>
  <HeadingPairs>
    <vt:vector size="6" baseType="variant">
      <vt:variant>
        <vt:lpstr>Design</vt:lpstr>
      </vt:variant>
      <vt:variant>
        <vt:i4>1</vt:i4>
      </vt:variant>
      <vt:variant>
        <vt:lpstr>Eingebettete OLE-Server</vt:lpstr>
      </vt:variant>
      <vt:variant>
        <vt:i4>1</vt:i4>
      </vt:variant>
      <vt:variant>
        <vt:lpstr>Folientitel</vt:lpstr>
      </vt:variant>
      <vt:variant>
        <vt:i4>19</vt:i4>
      </vt:variant>
    </vt:vector>
  </HeadingPairs>
  <TitlesOfParts>
    <vt:vector size="21" baseType="lpstr">
      <vt:lpstr>Standarddesign</vt:lpstr>
      <vt:lpstr>Arbeitsblatt</vt:lpstr>
      <vt:lpstr>PowerPoint-Präsentation</vt:lpstr>
      <vt:lpstr>Vorwort </vt:lpstr>
      <vt:lpstr>Vorwort </vt:lpstr>
      <vt:lpstr>Wozu brauchen wir ein Ausbildungskonzept ?</vt:lpstr>
      <vt:lpstr> Die Grundsätze unsere Jugendarbeit:</vt:lpstr>
      <vt:lpstr> Werte und Regeln für mich als Spieler: </vt:lpstr>
      <vt:lpstr> Werte und Regeln für mich als Trainer/Betreuer: </vt:lpstr>
      <vt:lpstr>Unsere Trainingsgrundsätze:</vt:lpstr>
      <vt:lpstr>Grafische Darstellung unseres Ausbildungskonzeptes</vt:lpstr>
      <vt:lpstr>Richtlinien und Hintergrundwissen  für Trainer und Betreuer</vt:lpstr>
      <vt:lpstr>Schwerpunkte unserer Ausbildung                      in den Bereichen Kondition, Technik und Taktik </vt:lpstr>
      <vt:lpstr>Ausbildungsbereich U7/G – Junioren Wir sind mit Freude und Spaß dabei. Wir spielen ohne Druck und lernen die Grundregeln der Sportart kennen.</vt:lpstr>
      <vt:lpstr>Ausbildungsbereich U9/F – Junioren Wir sind mit Freude und Begeisterung dabei. Wir spielen offensiv ohne Druck und lernen Fußball als Teamsport kennen.</vt:lpstr>
      <vt:lpstr>Ausbildungsbereich U11/E – Junioren Wir sind mit Freude und Interesse dabei. Wir spielen offensiv nach vorne und bauen unser Spiel von hinten heraus auf.</vt:lpstr>
      <vt:lpstr>Ausbildungsbereich U13/D – Junioren Wir sind mit Interesse und der nötigen Konzentration am Ball.                    Wir spielen offensiv und lernen moderne Taktik in Grobform kennen.</vt:lpstr>
      <vt:lpstr>Ausbildungsbereich U15/C – Junioren Wir sind mit Konzentration und der nötigen Leidenschaft am Ball.                    Wir spielen offensiv und bringen unser taktisches Wissen zur Anwendung.</vt:lpstr>
      <vt:lpstr>Ausbildungsbereich U17/B – Junioren Wir sind mit Leidenschaft und der nötigen Ernsthaftigkeit am Ball. Wir spielen offensiv, erfolgsorientiert und nutzen gezielt unser taktisches Wissen.</vt:lpstr>
      <vt:lpstr>Ausbildungsbereich U19/A – Junioren  Wir sind mit Leidenschaft und einer professionellen Ernsthaftigkeit dabei. Wir spielen offensiv, setzen moderne Taktik zielgerichtet ein um erfolgreich zu sein.</vt:lpstr>
      <vt:lpstr>Impressum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otty</dc:creator>
  <cp:lastModifiedBy>Alexander Ortmann</cp:lastModifiedBy>
  <cp:revision>287</cp:revision>
  <cp:lastPrinted>2014-02-01T17:56:31Z</cp:lastPrinted>
  <dcterms:created xsi:type="dcterms:W3CDTF">2013-12-02T22:20:00Z</dcterms:created>
  <dcterms:modified xsi:type="dcterms:W3CDTF">2014-04-14T10:37:56Z</dcterms:modified>
</cp:coreProperties>
</file>